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0"/>
  </p:notesMasterIdLst>
  <p:sldIdLst>
    <p:sldId id="859" r:id="rId2"/>
    <p:sldId id="1238" r:id="rId3"/>
    <p:sldId id="1240" r:id="rId4"/>
    <p:sldId id="1309" r:id="rId5"/>
    <p:sldId id="1242" r:id="rId6"/>
    <p:sldId id="1246" r:id="rId7"/>
    <p:sldId id="1310" r:id="rId8"/>
    <p:sldId id="1311" r:id="rId9"/>
    <p:sldId id="1248" r:id="rId10"/>
    <p:sldId id="1312" r:id="rId11"/>
    <p:sldId id="1313" r:id="rId12"/>
    <p:sldId id="1250" r:id="rId13"/>
    <p:sldId id="1314" r:id="rId14"/>
    <p:sldId id="1315" r:id="rId15"/>
    <p:sldId id="1316" r:id="rId16"/>
    <p:sldId id="1317" r:id="rId17"/>
    <p:sldId id="1318" r:id="rId18"/>
    <p:sldId id="1253" r:id="rId19"/>
    <p:sldId id="1319" r:id="rId20"/>
    <p:sldId id="1272" r:id="rId21"/>
    <p:sldId id="1320" r:id="rId22"/>
    <p:sldId id="1273" r:id="rId23"/>
    <p:sldId id="1275" r:id="rId24"/>
    <p:sldId id="1321" r:id="rId25"/>
    <p:sldId id="1277" r:id="rId26"/>
    <p:sldId id="1322" r:id="rId27"/>
    <p:sldId id="1323" r:id="rId28"/>
    <p:sldId id="1324" r:id="rId29"/>
    <p:sldId id="1325" r:id="rId30"/>
    <p:sldId id="1279" r:id="rId31"/>
    <p:sldId id="1326" r:id="rId32"/>
    <p:sldId id="1327" r:id="rId33"/>
    <p:sldId id="1328" r:id="rId34"/>
    <p:sldId id="1254" r:id="rId35"/>
    <p:sldId id="1281" r:id="rId36"/>
    <p:sldId id="1329" r:id="rId37"/>
    <p:sldId id="1282" r:id="rId38"/>
    <p:sldId id="1283" r:id="rId39"/>
    <p:sldId id="1330" r:id="rId40"/>
    <p:sldId id="1331" r:id="rId41"/>
    <p:sldId id="1284" r:id="rId42"/>
    <p:sldId id="1332" r:id="rId43"/>
    <p:sldId id="1333" r:id="rId44"/>
    <p:sldId id="1285" r:id="rId45"/>
    <p:sldId id="1334" r:id="rId46"/>
    <p:sldId id="1286" r:id="rId47"/>
    <p:sldId id="1335" r:id="rId48"/>
    <p:sldId id="1255" r:id="rId49"/>
    <p:sldId id="1256" r:id="rId50"/>
    <p:sldId id="1288" r:id="rId51"/>
    <p:sldId id="1295" r:id="rId52"/>
    <p:sldId id="1296" r:id="rId53"/>
    <p:sldId id="1297" r:id="rId54"/>
    <p:sldId id="1298" r:id="rId55"/>
    <p:sldId id="1303" r:id="rId56"/>
    <p:sldId id="1304" r:id="rId57"/>
    <p:sldId id="1305" r:id="rId58"/>
    <p:sldId id="1306" r:id="rId5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DEE"/>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06" d="100"/>
          <a:sy n="106" d="100"/>
        </p:scale>
        <p:origin x="89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2025/11/9</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实验班提优训练 高中英语 必修 第三册 </a:t>
            </a:r>
            <a:r>
              <a:rPr lang="en-US" altLang="zh-CN" sz="2000" dirty="0" smtClean="0">
                <a:solidFill>
                  <a:prstClr val="black"/>
                </a:solidFill>
                <a:latin typeface="楷体" panose="02010609060101010101" pitchFamily="49" charset="-122"/>
                <a:ea typeface="楷体" panose="02010609060101010101" pitchFamily="49" charset="-122"/>
              </a:rPr>
              <a:t>WYS</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2025/11/9</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4.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7.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4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UNIT 2</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Making a difference</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difference</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带来</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极大</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改变</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很</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有影响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696905"/>
            <a:ext cx="11485848" cy="691664"/>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made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difference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children.</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他真的为这些孩子们带来了改变。</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487863"/>
            <a:ext cx="6471576" cy="425544"/>
          </a:xfrm>
          <a:prstGeom prst="rect">
            <a:avLst/>
          </a:prstGeom>
        </p:spPr>
      </p:pic>
      <p:sp>
        <p:nvSpPr>
          <p:cNvPr id="7" name="矩形 6"/>
          <p:cNvSpPr/>
          <p:nvPr/>
        </p:nvSpPr>
        <p:spPr>
          <a:xfrm>
            <a:off x="360854" y="2510894"/>
            <a:ext cx="11485848" cy="2862322"/>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long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you</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have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these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qualities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mentioned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above,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you</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will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excellent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make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difference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world.</a:t>
            </a:r>
            <a:r>
              <a:rPr lang="zh-CN" altLang="zh-CN" sz="2400" b="0" dirty="0">
                <a:solidFill>
                  <a:srgbClr val="000000"/>
                </a:solidFill>
                <a:ea typeface="楷体" panose="02010609060101010101" pitchFamily="49" charset="-122"/>
                <a:cs typeface="Times New Roman" panose="02020603050405020304" pitchFamily="18" charset="0"/>
              </a:rPr>
              <a:t>只要你具备上述这些品质</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你就会成为一个优秀的人</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并为世界带来改变。</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Your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support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will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certainly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make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difference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cause.</a:t>
            </a:r>
            <a:r>
              <a:rPr lang="zh-CN" altLang="zh-CN" sz="2400" b="0" dirty="0">
                <a:solidFill>
                  <a:srgbClr val="000000"/>
                </a:solidFill>
                <a:ea typeface="楷体" panose="02010609060101010101" pitchFamily="49" charset="-122"/>
                <a:cs typeface="Times New Roman" panose="02020603050405020304" pitchFamily="18" charset="0"/>
              </a:rPr>
              <a:t>你的支持肯定会对我的事业很有影响。</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4840494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break</a:t>
            </a:r>
            <a:r>
              <a:rPr lang="en-US"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into</a:t>
            </a:r>
            <a:r>
              <a:rPr lang="en-US"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突然开始做</a:t>
            </a:r>
            <a:r>
              <a:rPr lang="zh-CN" altLang="zh-CN"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D8657B"/>
                </a:solidFill>
                <a:latin typeface="Times New Roman" panose="02020603050405020304" pitchFamily="18" charset="0"/>
                <a:ea typeface="楷体" panose="02010609060101010101" pitchFamily="49" charset="-122"/>
                <a:cs typeface="Times New Roman" panose="02020603050405020304" pitchFamily="18" charset="0"/>
              </a:rPr>
              <a:t>某事</a:t>
            </a:r>
            <a:r>
              <a:rPr lang="zh-CN" altLang="zh-CN"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闯入</a:t>
            </a:r>
            <a:r>
              <a:rPr lang="zh-CN" altLang="zh-CN"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强行进入</a:t>
            </a:r>
            <a:r>
              <a:rPr lang="zh-CN" altLang="zh-CN"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成功打入</a:t>
            </a:r>
            <a:r>
              <a:rPr lang="zh-CN" altLang="zh-CN"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顺利进入</a:t>
            </a:r>
            <a:r>
              <a:rPr lang="zh-CN" altLang="zh-CN"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D8657B"/>
                </a:solidFill>
                <a:latin typeface="Times New Roman" panose="02020603050405020304" pitchFamily="18" charset="0"/>
                <a:ea typeface="楷体" panose="02010609060101010101" pitchFamily="49" charset="-122"/>
                <a:cs typeface="Times New Roman" panose="02020603050405020304" pitchFamily="18" charset="0"/>
              </a:rPr>
              <a:t>某行业</a:t>
            </a:r>
            <a:r>
              <a:rPr lang="zh-CN" altLang="zh-CN"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D8657B"/>
                </a:solidFill>
                <a:latin typeface="Times New Roman" panose="02020603050405020304" pitchFamily="18" charset="0"/>
                <a:ea typeface="楷体" panose="02010609060101010101" pitchFamily="49" charset="-122"/>
                <a:cs typeface="Times New Roman" panose="02020603050405020304" pitchFamily="18" charset="0"/>
              </a:rPr>
              <a:t>尤指很难取得成功的领域</a:t>
            </a:r>
            <a:r>
              <a:rPr lang="zh-CN" altLang="zh-CN"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163197"/>
            <a:ext cx="11485848" cy="691664"/>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broke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joyful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smile.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他突然露出喜悦的笑容。</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954155"/>
            <a:ext cx="6471576" cy="425544"/>
          </a:xfrm>
          <a:prstGeom prst="rect">
            <a:avLst/>
          </a:prstGeom>
        </p:spPr>
      </p:pic>
      <p:sp>
        <p:nvSpPr>
          <p:cNvPr id="8" name="矩形 7"/>
          <p:cNvSpPr/>
          <p:nvPr/>
        </p:nvSpPr>
        <p:spPr>
          <a:xfrm>
            <a:off x="360854" y="2937133"/>
            <a:ext cx="11485848" cy="3416320"/>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no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one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nearby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who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might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see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him</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trying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break</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house.</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附近没有人可能会看见他试图闯入房子里。</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spc="-100" dirty="0">
                <a:solidFill>
                  <a:srgbClr val="000000"/>
                </a:solidFill>
                <a:ea typeface="Times New Roman" panose="02020603050405020304" pitchFamily="18" charset="0"/>
                <a:cs typeface="Times New Roman" panose="02020603050405020304" pitchFamily="18" charset="0"/>
              </a:rPr>
              <a:t>·</a:t>
            </a:r>
            <a:r>
              <a:rPr lang="en-US" altLang="zh-CN" sz="2400" b="0" spc="-100" dirty="0">
                <a:solidFill>
                  <a:srgbClr val="000000"/>
                </a:solidFill>
                <a:cs typeface="Times New Roman" panose="02020603050405020304" pitchFamily="18" charset="0"/>
              </a:rPr>
              <a:t>The</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moment</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she</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was</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out</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of</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sight</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she</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broke</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into</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a</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run.</a:t>
            </a:r>
            <a:r>
              <a:rPr lang="zh-CN" altLang="zh-CN" sz="2400" b="0" spc="-100" dirty="0">
                <a:solidFill>
                  <a:srgbClr val="000000"/>
                </a:solidFill>
                <a:ea typeface="楷体" panose="02010609060101010101" pitchFamily="49" charset="-122"/>
                <a:cs typeface="Times New Roman" panose="02020603050405020304" pitchFamily="18" charset="0"/>
              </a:rPr>
              <a:t>她一走出众人的视线就开始飞奔起来。</a:t>
            </a:r>
            <a:endParaRPr lang="zh-CN" altLang="zh-CN" sz="1050" b="0" spc="-10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Don</a:t>
            </a:r>
            <a:r>
              <a:rPr lang="en-US" altLang="zh-CN" sz="2400" b="0" dirty="0">
                <a:solidFill>
                  <a:srgbClr val="000000"/>
                </a:solidFill>
                <a:ea typeface="楷体" panose="02010609060101010101" pitchFamily="49" charset="-122"/>
                <a:cs typeface="Times New Roman" panose="02020603050405020304" pitchFamily="18" charset="0"/>
              </a:rPr>
              <a:t>’</a:t>
            </a:r>
            <a:r>
              <a:rPr lang="en-US" altLang="zh-CN" sz="2400" b="0" dirty="0">
                <a:solidFill>
                  <a:srgbClr val="000000"/>
                </a:solidFill>
                <a:cs typeface="Times New Roman" panose="02020603050405020304" pitchFamily="18" charset="0"/>
              </a:rPr>
              <a:t>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break</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their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conversation</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discussing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something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important.</a:t>
            </a:r>
            <a:r>
              <a:rPr lang="zh-CN" altLang="zh-CN" sz="2400" b="0" dirty="0">
                <a:solidFill>
                  <a:srgbClr val="000000"/>
                </a:solidFill>
                <a:ea typeface="楷体" panose="02010609060101010101" pitchFamily="49" charset="-122"/>
                <a:cs typeface="Times New Roman" panose="02020603050405020304" pitchFamily="18" charset="0"/>
              </a:rPr>
              <a:t>不要打断他们的谈话</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他们正在讨论重要的事情。 </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spc="-100" dirty="0">
                <a:solidFill>
                  <a:srgbClr val="000000"/>
                </a:solidFill>
                <a:ea typeface="Times New Roman" panose="02020603050405020304" pitchFamily="18" charset="0"/>
                <a:cs typeface="Times New Roman" panose="02020603050405020304" pitchFamily="18" charset="0"/>
              </a:rPr>
              <a:t>·</a:t>
            </a:r>
            <a:r>
              <a:rPr lang="en-US" altLang="zh-CN" sz="2400" b="0" spc="-100" dirty="0">
                <a:solidFill>
                  <a:srgbClr val="000000"/>
                </a:solidFill>
                <a:cs typeface="Times New Roman" panose="02020603050405020304" pitchFamily="18" charset="0"/>
              </a:rPr>
              <a:t>I</a:t>
            </a:r>
            <a:r>
              <a:rPr lang="en-US" altLang="zh-CN" sz="2400" b="0" spc="-100" dirty="0">
                <a:solidFill>
                  <a:srgbClr val="000000"/>
                </a:solidFill>
                <a:ea typeface="楷体" panose="02010609060101010101" pitchFamily="49" charset="-122"/>
                <a:cs typeface="Times New Roman" panose="02020603050405020304" pitchFamily="18" charset="0"/>
              </a:rPr>
              <a:t>’</a:t>
            </a:r>
            <a:r>
              <a:rPr lang="en-US" altLang="zh-CN" sz="2400" b="0" spc="-100" dirty="0">
                <a:solidFill>
                  <a:srgbClr val="000000"/>
                </a:solidFill>
                <a:cs typeface="Times New Roman" panose="02020603050405020304" pitchFamily="18" charset="0"/>
              </a:rPr>
              <a:t>m</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hoping</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someday</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to</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break</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into</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the</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music</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business.</a:t>
            </a:r>
            <a:r>
              <a:rPr lang="en-US" altLang="zh-CN" sz="2400" b="0" spc="-100" dirty="0">
                <a:solidFill>
                  <a:srgbClr val="000000"/>
                </a:solidFill>
                <a:ea typeface="楷体" panose="02010609060101010101" pitchFamily="49" charset="-122"/>
                <a:cs typeface="Times New Roman" panose="02020603050405020304" pitchFamily="18" charset="0"/>
              </a:rPr>
              <a:t> </a:t>
            </a:r>
            <a:r>
              <a:rPr lang="zh-CN" altLang="zh-CN" sz="2400" b="0" spc="-100" dirty="0">
                <a:solidFill>
                  <a:srgbClr val="000000"/>
                </a:solidFill>
                <a:ea typeface="楷体" panose="02010609060101010101" pitchFamily="49" charset="-122"/>
                <a:cs typeface="Times New Roman" panose="02020603050405020304" pitchFamily="18" charset="0"/>
              </a:rPr>
              <a:t>我真希望有天能顺利进入音乐行业。</a:t>
            </a:r>
            <a:endParaRPr lang="zh-CN" altLang="zh-CN" sz="1050" b="0" spc="-1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7610581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1"/>
              <p:cNvSpPr>
                <a:spLocks noGrp="1"/>
              </p:cNvSpPr>
              <p:nvPr>
                <p:ph idx="1"/>
              </p:nvPr>
            </p:nvSpPr>
            <p:spPr>
              <a:xfrm>
                <a:off x="360854" y="1414517"/>
                <a:ext cx="11485848" cy="1753685"/>
              </a:xfrm>
              <a:solidFill>
                <a:srgbClr val="FCE2D0"/>
              </a:solidFill>
            </p:spPr>
            <p:txBody>
              <a:bodyPr/>
              <a:lstStyle/>
              <a:p>
                <a:pPr hangingPunct="0">
                  <a:spcAft>
                    <a:spcPts val="0"/>
                  </a:spcAft>
                </a:pPr>
                <a:r>
                  <a:rPr lang="en-US" altLang="zh-CN" dirty="0" smtClean="0">
                    <a:solidFill>
                      <a:srgbClr val="F08100"/>
                    </a:solidFill>
                    <a:latin typeface="Cambria Math" panose="02040503050406030204" pitchFamily="18" charset="0"/>
                    <a:ea typeface="MS Mincho"/>
                    <a:cs typeface="Cambria Math" panose="02040503050406030204" pitchFamily="18" charset="0"/>
                  </a:rPr>
                  <a:t>❶</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smtClean="0">
                            <a:solidFill>
                              <a:srgbClr val="00ADEE"/>
                            </a:solidFill>
                            <a:latin typeface="Cambria Math" panose="02040503050406030204" pitchFamily="18" charset="0"/>
                            <a:ea typeface="Cambria Math" panose="020405030504060302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What</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they</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needed</m:t>
                            </m:r>
                          </m:e>
                        </m:bar>
                      </m:e>
                      <m:lim>
                        <m:r>
                          <a:rPr lang="zh-CN"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主语从句</m:t>
                        </m:r>
                      </m:lim>
                    </m:limLow>
                  </m:oMath>
                </a14:m>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他们所需要的是一口在家附近挖的井。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1"/>
              <p:cNvSpPr>
                <a:spLocks noGrp="1" noRot="1" noChangeAspect="1" noMove="1" noResize="1" noEditPoints="1" noAdjustHandles="1" noChangeArrowheads="1" noChangeShapeType="1" noTextEdit="1"/>
              </p:cNvSpPr>
              <p:nvPr>
                <p:ph idx="1"/>
              </p:nvPr>
            </p:nvSpPr>
            <p:spPr>
              <a:xfrm>
                <a:off x="360854" y="1414517"/>
                <a:ext cx="11485848" cy="1753685"/>
              </a:xfrm>
              <a:blipFill>
                <a:blip r:embed="rId2"/>
                <a:stretch>
                  <a:fillRect l="-796" r="-849" b="-1736"/>
                </a:stretch>
              </a:blipFill>
            </p:spPr>
            <p:txBody>
              <a:bodyPr/>
              <a:lstStyle/>
              <a:p>
                <a:r>
                  <a:rPr lang="zh-CN" altLang="en-US">
                    <a:noFill/>
                  </a:rPr>
                  <a:t> </a:t>
                </a:r>
              </a:p>
            </p:txBody>
          </p:sp>
        </mc:Fallback>
      </mc:AlternateContent>
      <p:pic>
        <p:nvPicPr>
          <p:cNvPr id="4" name="XB4.eps" descr="id:2147486447;FounderCES"/>
          <p:cNvPicPr/>
          <p:nvPr/>
        </p:nvPicPr>
        <p:blipFill>
          <a:blip r:embed="rId3"/>
          <a:stretch>
            <a:fillRect/>
          </a:stretch>
        </p:blipFill>
        <p:spPr>
          <a:xfrm>
            <a:off x="360854" y="876581"/>
            <a:ext cx="1998409" cy="385407"/>
          </a:xfrm>
          <a:prstGeom prst="rect">
            <a:avLst/>
          </a:prstGeom>
        </p:spPr>
      </p:pic>
      <p:sp>
        <p:nvSpPr>
          <p:cNvPr id="5" name="内容占位符 1"/>
          <p:cNvSpPr txBox="1">
            <a:spLocks/>
          </p:cNvSpPr>
          <p:nvPr/>
        </p:nvSpPr>
        <p:spPr bwMode="auto">
          <a:xfrm>
            <a:off x="360854" y="325692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eaLnBrk="1" hangingPunct="0">
              <a:spcAft>
                <a:spcPts val="0"/>
              </a:spcAf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此句主干是</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主系表</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they needed”</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是主语从句。</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“dug near their homes”</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为过去分词短语作后置定语，相当于定语从句</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“which/that would be dug near their homes”</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13.eps" descr="id:2147486454;FounderCES"/>
          <p:cNvPicPr/>
          <p:nvPr/>
        </p:nvPicPr>
        <p:blipFill>
          <a:blip r:embed="rId4"/>
          <a:stretch>
            <a:fillRect/>
          </a:stretch>
        </p:blipFill>
        <p:spPr>
          <a:xfrm>
            <a:off x="375611" y="3430857"/>
            <a:ext cx="912981" cy="298464"/>
          </a:xfrm>
          <a:prstGeom prst="rect">
            <a:avLst/>
          </a:prstGeom>
        </p:spPr>
      </p:pic>
    </p:spTree>
    <p:extLst>
      <p:ext uri="{BB962C8B-B14F-4D97-AF65-F5344CB8AC3E}">
        <p14:creationId xmlns:p14="http://schemas.microsoft.com/office/powerpoint/2010/main" val="25139015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917211"/>
            <a:ext cx="11485848" cy="2238241"/>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常用来引导名词性从句，即主语从句、宾语从句、表语从句和同位语从句。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在引导名词性从句时有两个重要的特点：它在相应的名词性从句中一定有含义，常表示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什么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的样子</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等；它在相应的名词性从句中一定作成分，而且常作主语、宾语或表语。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694606" y="755651"/>
            <a:ext cx="1821926" cy="323119"/>
          </a:xfrm>
          <a:prstGeom prst="rect">
            <a:avLst/>
          </a:prstGeom>
        </p:spPr>
      </p:pic>
      <p:sp>
        <p:nvSpPr>
          <p:cNvPr id="7" name="矩形 6"/>
          <p:cNvSpPr/>
          <p:nvPr/>
        </p:nvSpPr>
        <p:spPr>
          <a:xfrm>
            <a:off x="360854" y="3284984"/>
            <a:ext cx="11485848" cy="2862322"/>
          </a:xfrm>
          <a:prstGeom prst="rect">
            <a:avLst/>
          </a:prstGeom>
        </p:spPr>
        <p:txBody>
          <a:bodyPr wrap="square">
            <a:spAutoFit/>
          </a:bodyPr>
          <a:lstStyle/>
          <a:p>
            <a:pPr algn="just">
              <a:lnSpc>
                <a:spcPct val="150000"/>
              </a:lnSpc>
              <a:spcAft>
                <a:spcPts val="0"/>
              </a:spcAft>
            </a:pPr>
            <a:r>
              <a:rPr lang="en-US" altLang="zh-CN" sz="2400" b="0" smtClean="0">
                <a:solidFill>
                  <a:srgbClr val="000000"/>
                </a:solidFill>
                <a:ea typeface="Times New Roman" panose="02020603050405020304" pitchFamily="18" charset="0"/>
                <a:cs typeface="Times New Roman" panose="02020603050405020304" pitchFamily="18" charset="0"/>
              </a:rPr>
              <a:t>·</a:t>
            </a:r>
            <a:r>
              <a:rPr lang="en-US" altLang="zh-CN" sz="2400" b="0" smtClean="0">
                <a:solidFill>
                  <a:srgbClr val="000000"/>
                </a:solidFill>
                <a:cs typeface="Times New Roman" panose="02020603050405020304" pitchFamily="18" charset="0"/>
              </a:rPr>
              <a:t>What</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surprised</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me</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is</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that</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everybody</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seemed</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to</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be</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very</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indifferent</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to</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her.</a:t>
            </a:r>
            <a:r>
              <a:rPr lang="en-US" altLang="zh-CN" sz="2400" b="0" smtClean="0">
                <a:solidFill>
                  <a:srgbClr val="000000"/>
                </a:solidFill>
                <a:ea typeface="楷体" panose="02010609060101010101" pitchFamily="49" charset="-122"/>
                <a:cs typeface="Times New Roman" panose="02020603050405020304" pitchFamily="18" charset="0"/>
              </a:rPr>
              <a:t> </a:t>
            </a:r>
            <a:r>
              <a:rPr lang="zh-CN" altLang="zh-CN" sz="2400" b="0" smtClean="0">
                <a:solidFill>
                  <a:srgbClr val="000000"/>
                </a:solidFill>
                <a:ea typeface="楷体" panose="02010609060101010101" pitchFamily="49" charset="-122"/>
                <a:cs typeface="Times New Roman" panose="02020603050405020304" pitchFamily="18" charset="0"/>
              </a:rPr>
              <a:t>让我吃惊的是每个人似乎对她都很冷淡。</a:t>
            </a:r>
            <a:r>
              <a:rPr lang="zh-CN" altLang="zh-CN" sz="2400" b="0" smtClean="0">
                <a:solidFill>
                  <a:srgbClr val="000000"/>
                </a:solidFill>
                <a:cs typeface="Times New Roman" panose="02020603050405020304" pitchFamily="18" charset="0"/>
              </a:rPr>
              <a:t>（</a:t>
            </a:r>
            <a:r>
              <a:rPr lang="zh-CN" altLang="zh-CN" sz="2400" b="0" smtClean="0">
                <a:solidFill>
                  <a:srgbClr val="000000"/>
                </a:solidFill>
                <a:ea typeface="楷体" panose="02010609060101010101" pitchFamily="49" charset="-122"/>
                <a:cs typeface="Times New Roman" panose="02020603050405020304" pitchFamily="18" charset="0"/>
              </a:rPr>
              <a:t>主语从句</a:t>
            </a:r>
            <a:r>
              <a:rPr lang="zh-CN" altLang="zh-CN" sz="2400" b="0" smtClean="0">
                <a:solidFill>
                  <a:srgbClr val="000000"/>
                </a:solidFill>
                <a:cs typeface="Times New Roman" panose="02020603050405020304" pitchFamily="18" charset="0"/>
              </a:rPr>
              <a:t>）</a:t>
            </a:r>
            <a:r>
              <a:rPr lang="zh-CN" altLang="zh-CN" sz="2400" b="0" smtClean="0">
                <a:solidFill>
                  <a:srgbClr val="000000"/>
                </a:solidFill>
                <a:ea typeface="楷体" panose="02010609060101010101" pitchFamily="49" charset="-122"/>
                <a:cs typeface="Times New Roman" panose="02020603050405020304" pitchFamily="18" charset="0"/>
              </a:rPr>
              <a:t> </a:t>
            </a:r>
            <a:endParaRPr lang="zh-CN" altLang="zh-CN" sz="1050" b="0" smtClean="0">
              <a:solidFill>
                <a:srgbClr val="000000"/>
              </a:solidFill>
              <a:cs typeface="Times New Roman" panose="02020603050405020304" pitchFamily="18" charset="0"/>
            </a:endParaRPr>
          </a:p>
          <a:p>
            <a:pPr algn="just">
              <a:lnSpc>
                <a:spcPct val="150000"/>
              </a:lnSpc>
              <a:spcAft>
                <a:spcPts val="0"/>
              </a:spcAft>
            </a:pPr>
            <a:r>
              <a:rPr lang="en-US" altLang="zh-CN" sz="2400" b="0" smtClean="0">
                <a:solidFill>
                  <a:srgbClr val="000000"/>
                </a:solidFill>
                <a:ea typeface="Times New Roman" panose="02020603050405020304" pitchFamily="18" charset="0"/>
                <a:cs typeface="Times New Roman" panose="02020603050405020304" pitchFamily="18" charset="0"/>
              </a:rPr>
              <a:t>·</a:t>
            </a:r>
            <a:r>
              <a:rPr lang="en-US" altLang="zh-CN" sz="2400" b="0" smtClean="0">
                <a:solidFill>
                  <a:srgbClr val="000000"/>
                </a:solidFill>
                <a:cs typeface="Times New Roman" panose="02020603050405020304" pitchFamily="18" charset="0"/>
              </a:rPr>
              <a:t>What</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set</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him</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apart</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from</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others</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was</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that</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he</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observed</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nature</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carefully.</a:t>
            </a:r>
            <a:r>
              <a:rPr lang="zh-CN" altLang="zh-CN" sz="2400" b="0" smtClean="0">
                <a:solidFill>
                  <a:srgbClr val="000000"/>
                </a:solidFill>
                <a:ea typeface="楷体" panose="02010609060101010101" pitchFamily="49" charset="-122"/>
                <a:cs typeface="Times New Roman" panose="02020603050405020304" pitchFamily="18" charset="0"/>
              </a:rPr>
              <a:t>他与众不同的地方是他对大自然的细致观察。</a:t>
            </a:r>
            <a:r>
              <a:rPr lang="zh-CN" altLang="zh-CN" sz="2400" b="0" smtClean="0">
                <a:solidFill>
                  <a:srgbClr val="000000"/>
                </a:solidFill>
                <a:cs typeface="Times New Roman" panose="02020603050405020304" pitchFamily="18" charset="0"/>
              </a:rPr>
              <a:t>（</a:t>
            </a:r>
            <a:r>
              <a:rPr lang="zh-CN" altLang="zh-CN" sz="2400" b="0" smtClean="0">
                <a:solidFill>
                  <a:srgbClr val="000000"/>
                </a:solidFill>
                <a:ea typeface="楷体" panose="02010609060101010101" pitchFamily="49" charset="-122"/>
                <a:cs typeface="Times New Roman" panose="02020603050405020304" pitchFamily="18" charset="0"/>
              </a:rPr>
              <a:t>主语从句</a:t>
            </a:r>
            <a:r>
              <a:rPr lang="zh-CN" altLang="zh-CN" sz="2400" b="0" smtClean="0">
                <a:solidFill>
                  <a:srgbClr val="000000"/>
                </a:solidFill>
                <a:cs typeface="Times New Roman" panose="02020603050405020304" pitchFamily="18" charset="0"/>
              </a:rPr>
              <a:t>）</a:t>
            </a:r>
            <a:endParaRPr lang="zh-CN" altLang="zh-CN" sz="1050" b="0" smtClean="0">
              <a:solidFill>
                <a:srgbClr val="000000"/>
              </a:solidFill>
              <a:cs typeface="Times New Roman" panose="02020603050405020304" pitchFamily="18" charset="0"/>
            </a:endParaRPr>
          </a:p>
          <a:p>
            <a:pPr algn="just">
              <a:lnSpc>
                <a:spcPct val="150000"/>
              </a:lnSpc>
              <a:spcAft>
                <a:spcPts val="0"/>
              </a:spcAft>
            </a:pPr>
            <a:r>
              <a:rPr lang="en-US" altLang="zh-CN" sz="2400" b="0" smtClean="0">
                <a:solidFill>
                  <a:srgbClr val="000000"/>
                </a:solidFill>
                <a:ea typeface="Times New Roman" panose="02020603050405020304" pitchFamily="18" charset="0"/>
                <a:cs typeface="Times New Roman" panose="02020603050405020304" pitchFamily="18" charset="0"/>
              </a:rPr>
              <a:t>·</a:t>
            </a:r>
            <a:r>
              <a:rPr lang="en-US" altLang="zh-CN" sz="2400" b="0" smtClean="0">
                <a:solidFill>
                  <a:srgbClr val="000000"/>
                </a:solidFill>
                <a:cs typeface="Times New Roman" panose="02020603050405020304" pitchFamily="18" charset="0"/>
              </a:rPr>
              <a:t>We can learn what we do not know. </a:t>
            </a:r>
            <a:r>
              <a:rPr lang="zh-CN" altLang="zh-CN" sz="2400" b="0" smtClean="0">
                <a:solidFill>
                  <a:srgbClr val="000000"/>
                </a:solidFill>
                <a:ea typeface="楷体" panose="02010609060101010101" pitchFamily="49" charset="-122"/>
                <a:cs typeface="Times New Roman" panose="02020603050405020304" pitchFamily="18" charset="0"/>
              </a:rPr>
              <a:t>我们能学会我们不懂的东西。</a:t>
            </a:r>
            <a:r>
              <a:rPr lang="zh-CN" altLang="zh-CN" sz="2400" b="0" smtClean="0">
                <a:solidFill>
                  <a:srgbClr val="000000"/>
                </a:solidFill>
                <a:cs typeface="Times New Roman" panose="02020603050405020304" pitchFamily="18" charset="0"/>
              </a:rPr>
              <a:t>（</a:t>
            </a:r>
            <a:r>
              <a:rPr lang="zh-CN" altLang="zh-CN" sz="2400" b="0" smtClean="0">
                <a:solidFill>
                  <a:srgbClr val="000000"/>
                </a:solidFill>
                <a:ea typeface="楷体" panose="02010609060101010101" pitchFamily="49" charset="-122"/>
                <a:cs typeface="Times New Roman" panose="02020603050405020304" pitchFamily="18" charset="0"/>
              </a:rPr>
              <a:t>宾语从句</a:t>
            </a:r>
            <a:r>
              <a:rPr lang="zh-CN" altLang="zh-CN" sz="2400" b="0" smtClean="0">
                <a:solidFill>
                  <a:srgbClr val="000000"/>
                </a:solidFill>
                <a:cs typeface="Times New Roman" panose="02020603050405020304" pitchFamily="18" charset="0"/>
              </a:rPr>
              <a:t>）</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7500117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92896"/>
            <a:ext cx="11485848" cy="1684244"/>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is what I want.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那正是我所要的。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表语从句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animals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这是动物们真正需要的。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表语从句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have no idea what they are talking about. </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我不知道他们正在谈论什么。</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同位语从句</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118948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内容占位符 1"/>
              <p:cNvSpPr>
                <a:spLocks noGrp="1"/>
              </p:cNvSpPr>
              <p:nvPr>
                <p:ph idx="1"/>
              </p:nvPr>
            </p:nvSpPr>
            <p:spPr>
              <a:xfrm>
                <a:off x="360854" y="746120"/>
                <a:ext cx="11485848" cy="2621680"/>
              </a:xfrm>
              <a:solidFill>
                <a:srgbClr val="FCE2D0"/>
              </a:solidFill>
            </p:spPr>
            <p:txBody>
              <a:bodyPr/>
              <a:lstStyle/>
              <a:p>
                <a:pPr algn="dist" hangingPunct="0">
                  <a:spcAft>
                    <a:spcPts val="0"/>
                  </a:spcAft>
                </a:pPr>
                <a:r>
                  <a:rPr lang="en-US" altLang="zh-CN" dirty="0" smtClean="0">
                    <a:solidFill>
                      <a:srgbClr val="F08100"/>
                    </a:solidFill>
                    <a:latin typeface="Cambria Math" panose="02040503050406030204" pitchFamily="18" charset="0"/>
                    <a:ea typeface="MS Mincho"/>
                    <a:cs typeface="Cambria Math" panose="02040503050406030204" pitchFamily="18" charset="0"/>
                  </a:rPr>
                  <a:t>❷</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several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months,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Ryan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raised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smtClean="0">
                            <a:solidFill>
                              <a:srgbClr val="00ADEE"/>
                            </a:solidFill>
                            <a:latin typeface="Cambria Math" panose="02040503050406030204" pitchFamily="18" charset="0"/>
                            <a:ea typeface="Cambria Math" panose="020405030504060302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with</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which</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a</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well</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was</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built</m:t>
                            </m:r>
                          </m:e>
                        </m:bar>
                      </m:e>
                      <m:lim>
                        <m:r>
                          <a:rPr lang="zh-CN"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非限制性定语从句</m:t>
                        </m:r>
                      </m:lim>
                    </m:limLow>
                  </m:oMath>
                </a14:m>
                <a:endParaRPr lang="en-US" altLang="zh-CN" u="sng" dirty="0" smtClean="0">
                  <a:solidFill>
                    <a:srgbClr val="006EC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rPr>
                            </m:ctrlPr>
                          </m:barPr>
                          <m:e>
                            <m:r>
                              <m:rPr>
                                <m:nor/>
                              </m:rPr>
                              <a:rPr lang="en-US" altLang="zh-CN" dirty="0" smtClean="0">
                                <a:solidFill>
                                  <a:srgbClr val="00ADEE"/>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m:t>near</m:t>
                            </m:r>
                            <m:r>
                              <m:rPr>
                                <m:nor/>
                              </m:rPr>
                              <a:rPr lang="en-US" altLang="zh-CN" dirty="0" smtClean="0">
                                <a:solidFill>
                                  <a:srgbClr val="00ADEE"/>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m:t> </m:t>
                            </m:r>
                            <m:r>
                              <m:rPr>
                                <m:nor/>
                              </m:rPr>
                              <a:rPr lang="en-US" altLang="zh-CN" dirty="0" smtClean="0">
                                <a:solidFill>
                                  <a:srgbClr val="00ADEE"/>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m:t>a</m:t>
                            </m:r>
                            <m:r>
                              <m:rPr>
                                <m:nor/>
                              </m:rPr>
                              <a:rPr lang="en-US" altLang="zh-CN" dirty="0" smtClean="0">
                                <a:solidFill>
                                  <a:srgbClr val="00ADEE"/>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m:t> </m:t>
                            </m:r>
                            <m:r>
                              <m:rPr>
                                <m:nor/>
                              </m:rPr>
                              <a:rPr lang="en-US" altLang="zh-CN" dirty="0" smtClean="0">
                                <a:solidFill>
                                  <a:srgbClr val="00ADEE"/>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m:t>primary</m:t>
                            </m:r>
                            <m:r>
                              <m:rPr>
                                <m:nor/>
                              </m:rPr>
                              <a:rPr lang="en-US" altLang="zh-CN" dirty="0" smtClean="0">
                                <a:solidFill>
                                  <a:srgbClr val="00ADEE"/>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m:t> </m:t>
                            </m:r>
                            <m:r>
                              <m:rPr>
                                <m:nor/>
                              </m:rPr>
                              <a:rPr lang="en-US" altLang="zh-CN" dirty="0" smtClean="0">
                                <a:solidFill>
                                  <a:srgbClr val="00ADEE"/>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m:t>school</m:t>
                            </m:r>
                            <m:r>
                              <m:rPr>
                                <m:nor/>
                              </m:rPr>
                              <a:rPr lang="en-US" altLang="zh-CN" dirty="0" smtClean="0">
                                <a:solidFill>
                                  <a:srgbClr val="00ADEE"/>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m:t> </m:t>
                            </m:r>
                            <m:r>
                              <m:rPr>
                                <m:nor/>
                              </m:rPr>
                              <a:rPr lang="en-US" altLang="zh-CN" dirty="0" smtClean="0">
                                <a:solidFill>
                                  <a:srgbClr val="00ADEE"/>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m:t>in</m:t>
                            </m:r>
                            <m:r>
                              <m:rPr>
                                <m:nor/>
                              </m:rPr>
                              <a:rPr lang="en-US" altLang="zh-CN" dirty="0" smtClean="0">
                                <a:solidFill>
                                  <a:srgbClr val="00ADEE"/>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m:t> </m:t>
                            </m:r>
                            <m:r>
                              <m:rPr>
                                <m:nor/>
                              </m:rPr>
                              <a:rPr lang="en-US" altLang="zh-CN" dirty="0" smtClean="0">
                                <a:solidFill>
                                  <a:srgbClr val="00ADEE"/>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m:t>Uganda</m:t>
                            </m:r>
                          </m:e>
                        </m:bar>
                      </m:e>
                      <m:lim>
                        <m:r>
                          <a:rPr lang="en-US" altLang="zh-CN" b="0" i="0" smtClean="0">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lim>
                    </m:limLow>
                  </m:oMath>
                </a14:m>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ADEE"/>
                    </a:solidFill>
                    <a:ea typeface="Cambria Math" panose="020405030504060302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几个月后</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瑞安筹集了</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用这笔钱在乌干达的一所小学附近打了一口井。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1"/>
              <p:cNvSpPr>
                <a:spLocks noGrp="1" noRot="1" noChangeAspect="1" noMove="1" noResize="1" noEditPoints="1" noAdjustHandles="1" noChangeArrowheads="1" noChangeShapeType="1" noTextEdit="1"/>
              </p:cNvSpPr>
              <p:nvPr>
                <p:ph idx="1"/>
              </p:nvPr>
            </p:nvSpPr>
            <p:spPr>
              <a:xfrm>
                <a:off x="360854" y="746120"/>
                <a:ext cx="11485848" cy="2621680"/>
              </a:xfrm>
              <a:blipFill>
                <a:blip r:embed="rId2"/>
                <a:stretch>
                  <a:fillRect l="-796" r="-212" b="-1860"/>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345088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eaLnBrk="1">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此句主干是</a:t>
            </a:r>
            <a:r>
              <a:rPr lang="en-US" altLang="zh-CN" dirty="0">
                <a:solidFill>
                  <a:srgbClr val="000000"/>
                </a:solidFill>
                <a:latin typeface="Times New Roman" panose="02020603050405020304" pitchFamily="18" charset="0"/>
                <a:ea typeface="宋体" panose="02010600030101010101" pitchFamily="2" charset="-122"/>
              </a:rPr>
              <a:t>“Ryan had raised the $2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rPr>
              <a:t>000”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rPr>
              <a:t>“with which a well was built near a primary school in Uganda”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是非限制性定语从句，修饰先行词</a:t>
            </a:r>
            <a:r>
              <a:rPr lang="en-US" altLang="zh-CN" dirty="0">
                <a:solidFill>
                  <a:srgbClr val="000000"/>
                </a:solidFill>
                <a:latin typeface="Times New Roman" panose="02020603050405020304" pitchFamily="18" charset="0"/>
                <a:ea typeface="宋体" panose="02010600030101010101" pitchFamily="2" charset="-122"/>
              </a:rPr>
              <a:t>“the $2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rPr>
              <a:t>000”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13.eps" descr="id:2147486454;FounderCES"/>
          <p:cNvPicPr/>
          <p:nvPr/>
        </p:nvPicPr>
        <p:blipFill>
          <a:blip r:embed="rId3"/>
          <a:stretch>
            <a:fillRect/>
          </a:stretch>
        </p:blipFill>
        <p:spPr>
          <a:xfrm>
            <a:off x="375611" y="3624815"/>
            <a:ext cx="912981" cy="298464"/>
          </a:xfrm>
          <a:prstGeom prst="rect">
            <a:avLst/>
          </a:prstGeom>
        </p:spPr>
      </p:pic>
    </p:spTree>
    <p:extLst>
      <p:ext uri="{BB962C8B-B14F-4D97-AF65-F5344CB8AC3E}">
        <p14:creationId xmlns:p14="http://schemas.microsoft.com/office/powerpoint/2010/main" val="24168329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1790360"/>
            <a:ext cx="11485848" cy="2792239"/>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介词＋</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结构中介词的选用原则：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根据定语从句中谓语动词的习惯搭配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根据先行词的搭配习惯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根据整个句子所表达的意思来决定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提示：英语中为了强调某一名词，不定式前面也可以加上关系代词。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694606" y="1628800"/>
            <a:ext cx="1821926" cy="323119"/>
          </a:xfrm>
          <a:prstGeom prst="rect">
            <a:avLst/>
          </a:prstGeom>
        </p:spPr>
      </p:pic>
    </p:spTree>
    <p:extLst>
      <p:ext uri="{BB962C8B-B14F-4D97-AF65-F5344CB8AC3E}">
        <p14:creationId xmlns:p14="http://schemas.microsoft.com/office/powerpoint/2010/main" val="32763320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is the book on which I spent $8.</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这就是我花了</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美元买的那本书。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is the book for which I paid $8.</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remember the days during which I lived there.</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我记得我住在那里的那些日子。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remember the day on which I graduated from university.</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我记得我大学毕业的那天。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colourless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gas without which we can’t live is called oxygen.</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这种无色气体叫做氧气</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没有它我们就不能生存。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Here is the money with which to buy the piano.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这是买钢琴的钱。</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752551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a:spLocks noGrp="1"/>
          </p:cNvSpPr>
          <p:nvPr>
            <p:ph idx="1"/>
          </p:nvPr>
        </p:nvSpPr>
        <p:spPr>
          <a:xfrm>
            <a:off x="360854" y="1829797"/>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disability</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残疾</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残障</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单词冲关.eps" descr="id:2147486489;FounderCES"/>
          <p:cNvPicPr/>
          <p:nvPr/>
        </p:nvPicPr>
        <p:blipFill>
          <a:blip r:embed="rId2"/>
          <a:stretch>
            <a:fillRect/>
          </a:stretch>
        </p:blipFill>
        <p:spPr>
          <a:xfrm>
            <a:off x="360854" y="1356873"/>
            <a:ext cx="1775418" cy="354564"/>
          </a:xfrm>
          <a:prstGeom prst="rect">
            <a:avLst/>
          </a:prstGeom>
        </p:spPr>
      </p:pic>
      <p:sp>
        <p:nvSpPr>
          <p:cNvPr id="6" name="内容占位符 1"/>
          <p:cNvSpPr txBox="1">
            <a:spLocks/>
          </p:cNvSpPr>
          <p:nvPr/>
        </p:nvSpPr>
        <p:spPr bwMode="auto">
          <a:xfrm>
            <a:off x="360854" y="2811269"/>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Since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UNICEF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extended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mission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children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developing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world,</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including</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those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living</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diseases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disabilities...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1953</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年以来</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联合国儿童基金会承担了一项长期使命</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帮助发展中国家的儿童</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包括那些患有疾病或残疾的儿童</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356;FounderCES"/>
          <p:cNvPicPr/>
          <p:nvPr/>
        </p:nvPicPr>
        <p:blipFill>
          <a:blip r:embed="rId3"/>
          <a:stretch>
            <a:fillRect/>
          </a:stretch>
        </p:blipFill>
        <p:spPr>
          <a:xfrm>
            <a:off x="5375126" y="2602227"/>
            <a:ext cx="6471576" cy="425544"/>
          </a:xfrm>
          <a:prstGeom prst="rect">
            <a:avLst/>
          </a:prstGeom>
        </p:spPr>
      </p:pic>
      <p:pic>
        <p:nvPicPr>
          <p:cNvPr id="9" name="图片 8"/>
          <p:cNvPicPr>
            <a:picLocks noChangeAspect="1"/>
          </p:cNvPicPr>
          <p:nvPr/>
        </p:nvPicPr>
        <p:blipFill>
          <a:blip r:embed="rId4">
            <a:clrChange>
              <a:clrFrom>
                <a:srgbClr val="FFFFFF"/>
              </a:clrFrom>
              <a:clrTo>
                <a:srgbClr val="FFFFFF">
                  <a:alpha val="0"/>
                </a:srgbClr>
              </a:clrTo>
            </a:clrChange>
          </a:blip>
          <a:stretch>
            <a:fillRect/>
          </a:stretch>
        </p:blipFill>
        <p:spPr>
          <a:xfrm>
            <a:off x="360855" y="900124"/>
            <a:ext cx="11485848" cy="373664"/>
          </a:xfrm>
          <a:prstGeom prst="rect">
            <a:avLst/>
          </a:prstGeom>
        </p:spPr>
      </p:pic>
    </p:spTree>
    <p:extLst>
      <p:ext uri="{BB962C8B-B14F-4D97-AF65-F5344CB8AC3E}">
        <p14:creationId xmlns:p14="http://schemas.microsoft.com/office/powerpoint/2010/main" val="19623698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98871"/>
            <a:ext cx="11485848" cy="2238241"/>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Isak</a:t>
            </a:r>
            <a:r>
              <a:rPr lang="en-US" altLang="zh-CN" dirty="0" err="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typical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specific</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learning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disability.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伊萨克的故事就是一个具有某种学习障碍的孩子的典型故事。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disabilities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things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enrich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lives.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残疾人士如今做很多事情来丰富他们的生活。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249262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核心知识.eps" descr="id:2147486321;FounderCES"/>
          <p:cNvPicPr/>
          <p:nvPr/>
        </p:nvPicPr>
        <p:blipFill>
          <a:blip r:embed="rId2">
            <a:clrChange>
              <a:clrFrom>
                <a:srgbClr val="000000">
                  <a:alpha val="0"/>
                </a:srgbClr>
              </a:clrFrom>
              <a:clrTo>
                <a:srgbClr val="000000">
                  <a:alpha val="0"/>
                </a:srgbClr>
              </a:clrTo>
            </a:clrChange>
          </a:blip>
          <a:stretch>
            <a:fillRect/>
          </a:stretch>
        </p:blipFill>
        <p:spPr>
          <a:xfrm>
            <a:off x="3511490" y="785828"/>
            <a:ext cx="5184576" cy="566914"/>
          </a:xfrm>
          <a:prstGeom prst="rect">
            <a:avLst/>
          </a:prstGeom>
        </p:spPr>
      </p:pic>
      <p:pic>
        <p:nvPicPr>
          <p:cNvPr id="6" name="单词冲关.eps" descr="id:2147486349;FounderCES"/>
          <p:cNvPicPr/>
          <p:nvPr/>
        </p:nvPicPr>
        <p:blipFill>
          <a:blip r:embed="rId3"/>
          <a:stretch>
            <a:fillRect/>
          </a:stretch>
        </p:blipFill>
        <p:spPr>
          <a:xfrm>
            <a:off x="362360" y="2029218"/>
            <a:ext cx="1773912" cy="354263"/>
          </a:xfrm>
          <a:prstGeom prst="rect">
            <a:avLst/>
          </a:prstGeom>
        </p:spPr>
      </p:pic>
      <p:sp>
        <p:nvSpPr>
          <p:cNvPr id="7" name="内容占位符 1"/>
          <p:cNvSpPr txBox="1">
            <a:spLocks/>
          </p:cNvSpPr>
          <p:nvPr/>
        </p:nvSpPr>
        <p:spPr bwMode="auto">
          <a:xfrm>
            <a:off x="360854" y="3376753"/>
            <a:ext cx="11485848" cy="695383"/>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smtClean="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contribution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made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society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这些人对社会的贡献</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教材原句S.eps" descr="id:2147486356;FounderCES"/>
          <p:cNvPicPr/>
          <p:nvPr/>
        </p:nvPicPr>
        <p:blipFill>
          <a:blip r:embed="rId4"/>
          <a:stretch>
            <a:fillRect/>
          </a:stretch>
        </p:blipFill>
        <p:spPr>
          <a:xfrm>
            <a:off x="5375126" y="3167711"/>
            <a:ext cx="6471576" cy="425544"/>
          </a:xfrm>
          <a:prstGeom prst="rect">
            <a:avLst/>
          </a:prstGeom>
        </p:spPr>
      </p:pic>
      <p:pic>
        <p:nvPicPr>
          <p:cNvPr id="9" name="单词冲关.eps" descr="id:2147486489;FounderCES"/>
          <p:cNvPicPr/>
          <p:nvPr/>
        </p:nvPicPr>
        <p:blipFill>
          <a:blip r:embed="rId3"/>
          <a:stretch>
            <a:fillRect/>
          </a:stretch>
        </p:blipFill>
        <p:spPr>
          <a:xfrm>
            <a:off x="360854" y="2019972"/>
            <a:ext cx="1775418" cy="354564"/>
          </a:xfrm>
          <a:prstGeom prst="rect">
            <a:avLst/>
          </a:prstGeom>
        </p:spPr>
      </p:pic>
      <p:sp>
        <p:nvSpPr>
          <p:cNvPr id="18" name="内容占位符 17"/>
          <p:cNvSpPr>
            <a:spLocks noGrp="1"/>
          </p:cNvSpPr>
          <p:nvPr>
            <p:ph idx="1"/>
          </p:nvPr>
        </p:nvSpPr>
        <p:spPr>
          <a:xfrm>
            <a:off x="360854" y="2494637"/>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contribution</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贡献</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捐款</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捐赠</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稿件</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0" name="图片 19"/>
          <p:cNvPicPr>
            <a:picLocks noChangeAspect="1"/>
          </p:cNvPicPr>
          <p:nvPr/>
        </p:nvPicPr>
        <p:blipFill>
          <a:blip r:embed="rId5">
            <a:clrChange>
              <a:clrFrom>
                <a:srgbClr val="FFFFFF"/>
              </a:clrFrom>
              <a:clrTo>
                <a:srgbClr val="FFFFFF">
                  <a:alpha val="0"/>
                </a:srgbClr>
              </a:clrTo>
            </a:clrChange>
          </a:blip>
          <a:stretch>
            <a:fillRect/>
          </a:stretch>
        </p:blipFill>
        <p:spPr>
          <a:xfrm>
            <a:off x="355825" y="1541201"/>
            <a:ext cx="11490877" cy="373828"/>
          </a:xfrm>
          <a:prstGeom prst="rect">
            <a:avLst/>
          </a:prstGeom>
        </p:spPr>
      </p:pic>
      <p:sp>
        <p:nvSpPr>
          <p:cNvPr id="5" name="矩形 4"/>
          <p:cNvSpPr/>
          <p:nvPr/>
        </p:nvSpPr>
        <p:spPr>
          <a:xfrm>
            <a:off x="362360" y="4157717"/>
            <a:ext cx="11484342" cy="230832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These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measures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would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make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valuable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contribution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towards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reducing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industrial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accidents.</a:t>
            </a:r>
            <a:r>
              <a:rPr lang="zh-CN" altLang="zh-CN" sz="2400" b="0" dirty="0">
                <a:solidFill>
                  <a:srgbClr val="000000"/>
                </a:solidFill>
                <a:ea typeface="楷体" panose="02010609060101010101" pitchFamily="49" charset="-122"/>
                <a:cs typeface="Times New Roman" panose="02020603050405020304" pitchFamily="18" charset="0"/>
              </a:rPr>
              <a:t>这些措施将会对减少工业事故起重要的作用。</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All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contributions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for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issue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must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received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Friday.</a:t>
            </a:r>
            <a:r>
              <a:rPr lang="zh-CN" altLang="zh-CN" sz="2400" b="0" dirty="0">
                <a:solidFill>
                  <a:srgbClr val="000000"/>
                </a:solidFill>
                <a:ea typeface="楷体" panose="02010609060101010101" pitchFamily="49" charset="-122"/>
                <a:cs typeface="Times New Roman" panose="02020603050405020304" pitchFamily="18" charset="0"/>
              </a:rPr>
              <a:t>所有要在五月这一期发表的稿件必须在星期五以前寄到。</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3296758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physical disability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生理障碍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mental disability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心理障碍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reading disability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阅读障碍</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38159"/>
            <a:ext cx="879819" cy="298464"/>
          </a:xfrm>
          <a:prstGeom prst="rect">
            <a:avLst/>
          </a:prstGeom>
        </p:spPr>
      </p:pic>
      <p:sp>
        <p:nvSpPr>
          <p:cNvPr id="4" name="内容占位符 12"/>
          <p:cNvSpPr txBox="1">
            <a:spLocks/>
          </p:cNvSpPr>
          <p:nvPr/>
        </p:nvSpPr>
        <p:spPr bwMode="auto">
          <a:xfrm>
            <a:off x="360854" y="2726464"/>
            <a:ext cx="11485848" cy="2792239"/>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able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有能力的</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ability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能力</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enable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使能够；使成为可能</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disable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使伤残</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disabled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有残疾的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6363;FounderCES"/>
          <p:cNvPicPr/>
          <p:nvPr/>
        </p:nvPicPr>
        <p:blipFill>
          <a:blip r:embed="rId3"/>
          <a:stretch>
            <a:fillRect/>
          </a:stretch>
        </p:blipFill>
        <p:spPr>
          <a:xfrm>
            <a:off x="694606" y="2564904"/>
            <a:ext cx="1821926" cy="323119"/>
          </a:xfrm>
          <a:prstGeom prst="rect">
            <a:avLst/>
          </a:prstGeom>
        </p:spPr>
      </p:pic>
    </p:spTree>
    <p:extLst>
      <p:ext uri="{BB962C8B-B14F-4D97-AF65-F5344CB8AC3E}">
        <p14:creationId xmlns:p14="http://schemas.microsoft.com/office/powerpoint/2010/main" val="111511011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sensitive</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敏感的</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容易生气的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696905"/>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sensitive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serious,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sometimes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appear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little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bookish.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他敏感而严肃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这有时会让他显得有点书生气。</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487863"/>
            <a:ext cx="6471576" cy="425544"/>
          </a:xfrm>
          <a:prstGeom prst="rect">
            <a:avLst/>
          </a:prstGeom>
        </p:spPr>
      </p:pic>
      <p:sp>
        <p:nvSpPr>
          <p:cNvPr id="6" name="矩形 5"/>
          <p:cNvSpPr/>
          <p:nvPr/>
        </p:nvSpPr>
        <p:spPr>
          <a:xfrm>
            <a:off x="360854" y="2996952"/>
            <a:ext cx="11485848" cy="576248"/>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Young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people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very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sensitive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about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their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appearance.</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年轻人对外表很在意。</a:t>
            </a:r>
            <a:endParaRPr lang="zh-CN" altLang="zh-CN" sz="1050" b="0" dirty="0">
              <a:solidFill>
                <a:srgbClr val="000000"/>
              </a:solidFill>
              <a:cs typeface="Times New Roman" panose="02020603050405020304" pitchFamily="18" charset="0"/>
            </a:endParaRPr>
          </a:p>
        </p:txBody>
      </p:sp>
      <p:sp>
        <p:nvSpPr>
          <p:cNvPr id="7" name="内容占位符 1"/>
          <p:cNvSpPr txBox="1">
            <a:spLocks/>
          </p:cNvSpPr>
          <p:nvPr/>
        </p:nvSpPr>
        <p:spPr bwMode="auto">
          <a:xfrm>
            <a:off x="360854" y="361696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sensitive to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敏感</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sensitive</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smells,</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others</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colours</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easier</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remember.</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我们当中的一些人对气味很敏感</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而其他一些人则更容易记住颜色。</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TS8.eps" descr="id:2147486377;FounderCES"/>
          <p:cNvPicPr/>
          <p:nvPr/>
        </p:nvPicPr>
        <p:blipFill>
          <a:blip r:embed="rId3"/>
          <a:stretch>
            <a:fillRect/>
          </a:stretch>
        </p:blipFill>
        <p:spPr>
          <a:xfrm>
            <a:off x="394016" y="3809003"/>
            <a:ext cx="879819" cy="298464"/>
          </a:xfrm>
          <a:prstGeom prst="rect">
            <a:avLst/>
          </a:prstGeom>
        </p:spPr>
      </p:pic>
    </p:spTree>
    <p:extLst>
      <p:ext uri="{BB962C8B-B14F-4D97-AF65-F5344CB8AC3E}">
        <p14:creationId xmlns:p14="http://schemas.microsoft.com/office/powerpoint/2010/main" val="400794898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1788889"/>
            <a:ext cx="11485848" cy="1130246"/>
          </a:xfrm>
          <a:solidFill>
            <a:srgbClr val="E6E1EF"/>
          </a:solidFill>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sensitively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敏感地；谨慎周到地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sensitivity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敏感；体贴，体恤；悟性；敏锐的</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694606" y="1627329"/>
            <a:ext cx="1821926" cy="323119"/>
          </a:xfrm>
          <a:prstGeom prst="rect">
            <a:avLst/>
          </a:prstGeom>
        </p:spPr>
      </p:pic>
      <p:sp>
        <p:nvSpPr>
          <p:cNvPr id="5" name="矩形 4"/>
          <p:cNvSpPr/>
          <p:nvPr/>
        </p:nvSpPr>
        <p:spPr>
          <a:xfrm>
            <a:off x="360854" y="3033773"/>
            <a:ext cx="11485848" cy="1754326"/>
          </a:xfrm>
          <a:prstGeom prst="rect">
            <a:avLst/>
          </a:prstGeom>
        </p:spPr>
        <p:txBody>
          <a:bodyPr wrap="square">
            <a:spAutoFit/>
          </a:bodyPr>
          <a:lstStyle/>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She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handled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matter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sensitively.</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她谨慎细致地处理了那件事情。</a:t>
            </a:r>
            <a:endParaRPr lang="zh-CN" altLang="zh-CN" sz="1050" b="0" dirty="0">
              <a:solidFill>
                <a:srgbClr val="000000"/>
              </a:solidFill>
              <a:cs typeface="Times New Roman" panose="02020603050405020304" pitchFamily="18" charset="0"/>
            </a:endParaRPr>
          </a:p>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She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blind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feelings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sensitivities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other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people.</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她无视他人的情感和敏感之处。</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9397158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hesitate</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迟疑</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犹豫</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696905"/>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usually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generous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never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hesitates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她通常很害羞</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但她很慷慨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在帮助别人方面丝毫不犹豫。</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487863"/>
            <a:ext cx="6471576" cy="425544"/>
          </a:xfrm>
          <a:prstGeom prst="rect">
            <a:avLst/>
          </a:prstGeom>
        </p:spPr>
      </p:pic>
      <p:sp>
        <p:nvSpPr>
          <p:cNvPr id="7" name="矩形 6"/>
          <p:cNvSpPr/>
          <p:nvPr/>
        </p:nvSpPr>
        <p:spPr>
          <a:xfrm>
            <a:off x="360854" y="2996952"/>
            <a:ext cx="11485848" cy="175432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didn</a:t>
            </a:r>
            <a:r>
              <a:rPr lang="en-US" altLang="zh-CN" sz="2400" b="0" dirty="0">
                <a:solidFill>
                  <a:srgbClr val="000000"/>
                </a:solidFill>
                <a:ea typeface="楷体" panose="02010609060101010101" pitchFamily="49" charset="-122"/>
                <a:cs typeface="Times New Roman" panose="02020603050405020304" pitchFamily="18" charset="0"/>
              </a:rPr>
              <a:t>’</a:t>
            </a:r>
            <a:r>
              <a:rPr lang="en-US" altLang="zh-CN" sz="2400" b="0" dirty="0">
                <a:solidFill>
                  <a:srgbClr val="000000"/>
                </a:solidFill>
                <a:cs typeface="Times New Roman" panose="02020603050405020304" pitchFamily="18" charset="0"/>
              </a:rPr>
              <a:t>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hesitate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for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moment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about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taking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job.</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我毫不犹豫地接受了那份工作。</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telephone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rang.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Catherine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hesitated,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debating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whether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answer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电话响了。凯瑟琳犹豫了一下要不要去接。</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6793959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917211"/>
            <a:ext cx="11485848" cy="2862322"/>
          </a:xfrm>
          <a:solidFill>
            <a:srgbClr val="E6E1EF"/>
          </a:solidFill>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hesitation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犹豫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hesitant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犹豫的，迟疑的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without hesitation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毫不犹豫地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no hesitation in doing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毫不犹豫地做某事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hesitant to do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不愿做</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694606" y="755651"/>
            <a:ext cx="1821926" cy="323119"/>
          </a:xfrm>
          <a:prstGeom prst="rect">
            <a:avLst/>
          </a:prstGeom>
        </p:spPr>
      </p:pic>
      <p:sp>
        <p:nvSpPr>
          <p:cNvPr id="5" name="矩形 4"/>
          <p:cNvSpPr/>
          <p:nvPr/>
        </p:nvSpPr>
        <p:spPr>
          <a:xfrm>
            <a:off x="356123" y="3861048"/>
            <a:ext cx="11490579" cy="2308324"/>
          </a:xfrm>
          <a:prstGeom prst="rect">
            <a:avLst/>
          </a:prstGeom>
        </p:spPr>
        <p:txBody>
          <a:bodyPr wrap="square">
            <a:spAutoFit/>
          </a:bodyPr>
          <a:lstStyle/>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No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matter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when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motherland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needs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will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go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without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hesitation.</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无论什么时候</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只要祖国需要我</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我就会毫不犹豫地出发。</a:t>
            </a:r>
            <a:endParaRPr lang="zh-CN" altLang="zh-CN" sz="1050" b="0" dirty="0">
              <a:solidFill>
                <a:srgbClr val="000000"/>
              </a:solidFill>
              <a:cs typeface="Times New Roman" panose="02020603050405020304" pitchFamily="18" charset="0"/>
            </a:endParaRPr>
          </a:p>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Some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closest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friends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people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whom</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first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hesitant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meet.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有许多我起初不愿接触的人现在都成了我最亲密的朋友。</a:t>
            </a:r>
            <a:endParaRPr lang="zh-CN" altLang="en-US" dirty="0"/>
          </a:p>
        </p:txBody>
      </p:sp>
    </p:spTree>
    <p:extLst>
      <p:ext uri="{BB962C8B-B14F-4D97-AF65-F5344CB8AC3E}">
        <p14:creationId xmlns:p14="http://schemas.microsoft.com/office/powerpoint/2010/main" val="24643214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340768"/>
            <a:ext cx="11485848" cy="1130246"/>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占用</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花费</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时间</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空间或精力</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占领</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占据</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占有</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位置</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阵地</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开始从事</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开始干</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工作</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拿起来</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继续</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讨论如何处理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XB3.eps" descr="id:2147486412;FounderCES"/>
          <p:cNvPicPr/>
          <p:nvPr/>
        </p:nvPicPr>
        <p:blipFill>
          <a:blip r:embed="rId2"/>
          <a:stretch>
            <a:fillRect/>
          </a:stretch>
        </p:blipFill>
        <p:spPr>
          <a:xfrm>
            <a:off x="378066" y="876581"/>
            <a:ext cx="2004897" cy="385407"/>
          </a:xfrm>
          <a:prstGeom prst="rect">
            <a:avLst/>
          </a:prstGeom>
        </p:spPr>
      </p:pic>
      <p:sp>
        <p:nvSpPr>
          <p:cNvPr id="5" name="内容占位符 1"/>
          <p:cNvSpPr txBox="1">
            <a:spLocks/>
          </p:cNvSpPr>
          <p:nvPr/>
        </p:nvSpPr>
        <p:spPr bwMode="auto">
          <a:xfrm>
            <a:off x="360854" y="2667253"/>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Since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UNICEF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extended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mission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children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developing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world,</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including</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those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living</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diseases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disabilities...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1953</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年以来</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联合国儿童基金会承担了一项长期使命</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帮助发展中国家的儿童</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包括那些患有疾病或残疾的儿童</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3"/>
          <a:stretch>
            <a:fillRect/>
          </a:stretch>
        </p:blipFill>
        <p:spPr>
          <a:xfrm>
            <a:off x="5375126" y="2458211"/>
            <a:ext cx="6471576" cy="425544"/>
          </a:xfrm>
          <a:prstGeom prst="rect">
            <a:avLst/>
          </a:prstGeom>
        </p:spPr>
      </p:pic>
    </p:spTree>
    <p:extLst>
      <p:ext uri="{BB962C8B-B14F-4D97-AF65-F5344CB8AC3E}">
        <p14:creationId xmlns:p14="http://schemas.microsoft.com/office/powerpoint/2010/main" val="14000233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dropped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medicine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physics.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他放弃学医</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开始学物理。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journey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next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第二天我们继续赶路。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table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room.</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这桌子太占空间了。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Sunday.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这项工作占去了整个星期天。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stopped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passengers.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公共汽车停下来让乘客上车。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another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matter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ought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还有一件事我们要提出来商量。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483850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come</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想出</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提出</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计划</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想法等</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赶上</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走近</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设法拿出</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所需钱款</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696905"/>
            <a:ext cx="11485848" cy="691664"/>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often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他经常想出好主意。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487863"/>
            <a:ext cx="6471576" cy="425544"/>
          </a:xfrm>
          <a:prstGeom prst="rect">
            <a:avLst/>
          </a:prstGeom>
        </p:spPr>
      </p:pic>
      <p:sp>
        <p:nvSpPr>
          <p:cNvPr id="6" name="矩形 5"/>
          <p:cNvSpPr/>
          <p:nvPr/>
        </p:nvSpPr>
        <p:spPr>
          <a:xfrm>
            <a:off x="360854" y="2483018"/>
            <a:ext cx="11485848" cy="3970318"/>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artist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came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up</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with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unique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design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for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sculpture.</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艺术家想出了一个独特的雕塑设计。</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engineers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finally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came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up</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with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solution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problem.</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工程师们最终想到了问题的一个解决方法。</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came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up</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with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$10</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bill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street.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我走近落在街上的一张十美元的钞票。</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Warren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come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up</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with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$15</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million,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we</a:t>
            </a:r>
            <a:r>
              <a:rPr lang="en-US" altLang="zh-CN" sz="2400" b="0" dirty="0">
                <a:solidFill>
                  <a:srgbClr val="000000"/>
                </a:solidFill>
                <a:ea typeface="楷体" panose="02010609060101010101" pitchFamily="49" charset="-122"/>
                <a:cs typeface="Times New Roman" panose="02020603050405020304" pitchFamily="18" charset="0"/>
              </a:rPr>
              <a:t>’</a:t>
            </a:r>
            <a:r>
              <a:rPr lang="en-US" altLang="zh-CN" sz="2400" b="0" dirty="0">
                <a:solidFill>
                  <a:srgbClr val="000000"/>
                </a:solidFill>
                <a:cs typeface="Times New Roman" panose="02020603050405020304" pitchFamily="18" charset="0"/>
              </a:rPr>
              <a:t>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go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London.</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如果沃伦能拿出那</a:t>
            </a:r>
            <a:r>
              <a:rPr lang="en-US" altLang="zh-CN" sz="2400" b="0" dirty="0">
                <a:solidFill>
                  <a:srgbClr val="000000"/>
                </a:solidFill>
                <a:cs typeface="Times New Roman" panose="02020603050405020304" pitchFamily="18" charset="0"/>
              </a:rPr>
              <a:t>1500</a:t>
            </a:r>
            <a:r>
              <a:rPr lang="zh-CN" altLang="zh-CN" sz="2400" b="0" dirty="0">
                <a:solidFill>
                  <a:srgbClr val="000000"/>
                </a:solidFill>
                <a:ea typeface="楷体" panose="02010609060101010101" pitchFamily="49" charset="-122"/>
                <a:cs typeface="Times New Roman" panose="02020603050405020304" pitchFamily="18" charset="0"/>
              </a:rPr>
              <a:t>万美元</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我们就去伦敦。</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405295927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play</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role</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起某种作用</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扮演角色</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696905"/>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volunteers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increasingly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environmental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protection,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disability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assistance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fields.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在中国</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志愿者在环境保护</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残疾人救助等许多领域也发挥着越来越重要的作用。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487863"/>
            <a:ext cx="6471576" cy="425544"/>
          </a:xfrm>
          <a:prstGeom prst="rect">
            <a:avLst/>
          </a:prstGeom>
        </p:spPr>
      </p:pic>
      <p:sp>
        <p:nvSpPr>
          <p:cNvPr id="6" name="内容占位符 12"/>
          <p:cNvSpPr txBox="1">
            <a:spLocks/>
          </p:cNvSpPr>
          <p:nvPr/>
        </p:nvSpPr>
        <p:spPr bwMode="auto">
          <a:xfrm>
            <a:off x="360854" y="3904996"/>
            <a:ext cx="11485848" cy="1684244"/>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 a role in</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中起一定的作用；在</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中扮演角色</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，可以与</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 a part in</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互换。</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 the leading role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扮演主角；起主要作用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知识拓展.eps" descr="id:2147486363;FounderCES"/>
          <p:cNvPicPr/>
          <p:nvPr/>
        </p:nvPicPr>
        <p:blipFill>
          <a:blip r:embed="rId3"/>
          <a:stretch>
            <a:fillRect/>
          </a:stretch>
        </p:blipFill>
        <p:spPr>
          <a:xfrm>
            <a:off x="694606" y="3743436"/>
            <a:ext cx="1821926" cy="323119"/>
          </a:xfrm>
          <a:prstGeom prst="rect">
            <a:avLst/>
          </a:prstGeom>
        </p:spPr>
      </p:pic>
    </p:spTree>
    <p:extLst>
      <p:ext uri="{BB962C8B-B14F-4D97-AF65-F5344CB8AC3E}">
        <p14:creationId xmlns:p14="http://schemas.microsoft.com/office/powerpoint/2010/main" val="233369071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28788"/>
            <a:ext cx="11485848" cy="2308324"/>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Computers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increasingly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studies.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在我们的学习中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电脑起着越来越重要的作用。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Computers play an increasingly important part in our studies.</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always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leading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格林太太总是扮演主角。</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408653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308324"/>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contributions to/towards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做出贡献；给</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捐款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send a contribution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发送稿件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contribution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clean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tidy.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我们应当为保持校园整洁</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卫生做贡献。</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38159"/>
            <a:ext cx="879819" cy="298464"/>
          </a:xfrm>
          <a:prstGeom prst="rect">
            <a:avLst/>
          </a:prstGeom>
        </p:spPr>
      </p:pic>
      <p:sp>
        <p:nvSpPr>
          <p:cNvPr id="9" name="内容占位符 12"/>
          <p:cNvSpPr txBox="1">
            <a:spLocks/>
          </p:cNvSpPr>
          <p:nvPr/>
        </p:nvSpPr>
        <p:spPr bwMode="auto">
          <a:xfrm>
            <a:off x="360854" y="3230974"/>
            <a:ext cx="11485848" cy="2238241"/>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contribute </a:t>
            </a:r>
            <a:r>
              <a:rPr lang="en-US" altLang="zh-CN"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贡献；撰稿；捐赠（</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尤指款或物</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）；增进；是</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的原因之一；添加（</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到某物</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contributor </a:t>
            </a:r>
            <a:r>
              <a:rPr lang="en-US" altLang="zh-CN"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贡献者；（</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杂志或书的</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）撰稿人；捐款者；（</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电台</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电视节目中的</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）嘉宾；促成物　</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知识拓展.eps" descr="id:2147486363;FounderCES"/>
          <p:cNvPicPr/>
          <p:nvPr/>
        </p:nvPicPr>
        <p:blipFill>
          <a:blip r:embed="rId3"/>
          <a:stretch>
            <a:fillRect/>
          </a:stretch>
        </p:blipFill>
        <p:spPr>
          <a:xfrm>
            <a:off x="694606" y="3069414"/>
            <a:ext cx="1821926" cy="323119"/>
          </a:xfrm>
          <a:prstGeom prst="rect">
            <a:avLst/>
          </a:prstGeom>
        </p:spPr>
      </p:pic>
    </p:spTree>
    <p:extLst>
      <p:ext uri="{BB962C8B-B14F-4D97-AF65-F5344CB8AC3E}">
        <p14:creationId xmlns:p14="http://schemas.microsoft.com/office/powerpoint/2010/main" val="381163554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1"/>
              <p:cNvSpPr>
                <a:spLocks noGrp="1"/>
              </p:cNvSpPr>
              <p:nvPr>
                <p:ph idx="1"/>
              </p:nvPr>
            </p:nvSpPr>
            <p:spPr>
              <a:xfrm>
                <a:off x="360854" y="1414517"/>
                <a:ext cx="11485848" cy="1753685"/>
              </a:xfrm>
              <a:solidFill>
                <a:srgbClr val="FCE2D0"/>
              </a:solidFill>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words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smtClean="0">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whichwere</m:t>
                            </m:r>
                            <m:r>
                              <m:rPr>
                                <m:nor/>
                              </m:rP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spoken</m:t>
                            </m:r>
                            <m:r>
                              <m:rPr>
                                <m:nor/>
                              </m:rP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by</m:t>
                            </m:r>
                            <m:r>
                              <m:rPr>
                                <m:nor/>
                              </m:rP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Ryan</m:t>
                            </m:r>
                          </m:e>
                        </m:bar>
                      </m:e>
                      <m:lim>
                        <m:r>
                          <m:rPr>
                            <m:nor/>
                          </m:rPr>
                          <a:rPr lang="zh-CN" altLang="zh-CN">
                            <a:solidFill>
                              <a:srgbClr val="00ADEE"/>
                            </a:solidFill>
                            <a:latin typeface="楷体" panose="02010609060101010101" pitchFamily="49" charset="-122"/>
                            <a:ea typeface="楷体" panose="02010609060101010101" pitchFamily="49" charset="-122"/>
                            <a:cs typeface="Times New Roman" panose="02020603050405020304" pitchFamily="18" charset="0"/>
                          </a:rPr>
                          <m:t>定语从句</m:t>
                        </m:r>
                      </m:lim>
                    </m:limLow>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donate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正如瑞安所说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我们不仅需要捐款</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还需要获得新的想法。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1"/>
              <p:cNvSpPr>
                <a:spLocks noGrp="1" noRot="1" noChangeAspect="1" noMove="1" noResize="1" noEditPoints="1" noAdjustHandles="1" noChangeArrowheads="1" noChangeShapeType="1" noTextEdit="1"/>
              </p:cNvSpPr>
              <p:nvPr>
                <p:ph idx="1"/>
              </p:nvPr>
            </p:nvSpPr>
            <p:spPr>
              <a:xfrm>
                <a:off x="360854" y="1414517"/>
                <a:ext cx="11485848" cy="1753685"/>
              </a:xfrm>
              <a:blipFill>
                <a:blip r:embed="rId2"/>
                <a:stretch>
                  <a:fillRect l="-796" r="-849" b="-3125"/>
                </a:stretch>
              </a:blipFill>
            </p:spPr>
            <p:txBody>
              <a:bodyPr/>
              <a:lstStyle/>
              <a:p>
                <a:r>
                  <a:rPr lang="zh-CN" altLang="en-US">
                    <a:noFill/>
                  </a:rPr>
                  <a:t> </a:t>
                </a:r>
              </a:p>
            </p:txBody>
          </p:sp>
        </mc:Fallback>
      </mc:AlternateContent>
      <p:pic>
        <p:nvPicPr>
          <p:cNvPr id="4" name="XB4.eps" descr="id:2147486447;FounderCES"/>
          <p:cNvPicPr/>
          <p:nvPr/>
        </p:nvPicPr>
        <p:blipFill>
          <a:blip r:embed="rId3"/>
          <a:stretch>
            <a:fillRect/>
          </a:stretch>
        </p:blipFill>
        <p:spPr>
          <a:xfrm>
            <a:off x="360854" y="876581"/>
            <a:ext cx="1998409" cy="385407"/>
          </a:xfrm>
          <a:prstGeom prst="rect">
            <a:avLst/>
          </a:prstGeom>
        </p:spPr>
      </p:pic>
      <p:sp>
        <p:nvSpPr>
          <p:cNvPr id="5" name="内容占位符 1"/>
          <p:cNvSpPr txBox="1">
            <a:spLocks/>
          </p:cNvSpPr>
          <p:nvPr/>
        </p:nvSpPr>
        <p:spPr bwMode="auto">
          <a:xfrm>
            <a:off x="360854" y="335699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987425">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此句的主干为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need to not only... but also...”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in the... by Ryan”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是方式状语，其中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引导定语从句，修饰先行词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words,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此处可转换为过去分词短语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“spoken by Ryan”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13.eps" descr="id:2147486454;FounderCES"/>
          <p:cNvPicPr/>
          <p:nvPr/>
        </p:nvPicPr>
        <p:blipFill>
          <a:blip r:embed="rId4"/>
          <a:stretch>
            <a:fillRect/>
          </a:stretch>
        </p:blipFill>
        <p:spPr>
          <a:xfrm>
            <a:off x="394015" y="3549031"/>
            <a:ext cx="912981" cy="298464"/>
          </a:xfrm>
          <a:prstGeom prst="rect">
            <a:avLst/>
          </a:prstGeom>
        </p:spPr>
      </p:pic>
    </p:spTree>
    <p:extLst>
      <p:ext uri="{BB962C8B-B14F-4D97-AF65-F5344CB8AC3E}">
        <p14:creationId xmlns:p14="http://schemas.microsoft.com/office/powerpoint/2010/main" val="373606870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917211"/>
            <a:ext cx="11485848" cy="2792239"/>
          </a:xfrm>
          <a:solidFill>
            <a:srgbClr val="E6E1EF"/>
          </a:solidFill>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not only... but also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用于连接两个表示并列关系的成分，着重强调后者，意为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不仅</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而且</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有时可以省略。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not only... but also</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连接两个主语时，谓语要和与其最近的主语保持人称和数的一致。 </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not only... but also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连接句子时，</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not only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可以置于句首表示强调，这时第一分句要采用部分倒装结构。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694606" y="755651"/>
            <a:ext cx="1821926" cy="323119"/>
          </a:xfrm>
          <a:prstGeom prst="rect">
            <a:avLst/>
          </a:prstGeom>
        </p:spPr>
      </p:pic>
      <p:sp>
        <p:nvSpPr>
          <p:cNvPr id="6" name="矩形 5"/>
          <p:cNvSpPr/>
          <p:nvPr/>
        </p:nvSpPr>
        <p:spPr>
          <a:xfrm>
            <a:off x="360854" y="3807038"/>
            <a:ext cx="11485848" cy="1684244"/>
          </a:xfrm>
          <a:prstGeom prst="rect">
            <a:avLst/>
          </a:prstGeom>
        </p:spPr>
        <p:txBody>
          <a:bodyPr wrap="square">
            <a:spAutoFit/>
          </a:bodyPr>
          <a:lstStyle/>
          <a:p>
            <a:pPr algn="just" eaLnBrk="1">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Americans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British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not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only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speak</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same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language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but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also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share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large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number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social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customs.</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美国人和英国人不但语言相同</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而且有很多相同的社会风俗。</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连接谓语</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 </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81705684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Light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bright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colours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happier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active.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浅色和鲜艳的颜色不但使人更快乐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也会使人更加活跃。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连接宾语补足语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Shakespeare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writer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莎士比亚不仅是一位剧作家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而且是一位演员。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连接表语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reminds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kindly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faults,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merely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pleasantly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thankfully.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如果你的朋友善意地指出你的缺点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你不但要欣然接受</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而且要心怀感激之情。</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连接状语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become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master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sky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space.</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人类不但征服了天空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而且征服了太空。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连接定语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9769389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against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不仅是学生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老师也反对这个计划。</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against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不仅是老师</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学生也反对这个计划。</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first-class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tremendously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他不仅有着头等聪明的脑子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而且工作很能吃苦。</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6169308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829797"/>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aid</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帮助</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援助</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援助</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帮助</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单词冲关.eps" descr="id:2147486489;FounderCES"/>
          <p:cNvPicPr/>
          <p:nvPr/>
        </p:nvPicPr>
        <p:blipFill>
          <a:blip r:embed="rId2"/>
          <a:stretch>
            <a:fillRect/>
          </a:stretch>
        </p:blipFill>
        <p:spPr>
          <a:xfrm>
            <a:off x="360854" y="1356873"/>
            <a:ext cx="1775418" cy="354564"/>
          </a:xfrm>
          <a:prstGeom prst="rect">
            <a:avLst/>
          </a:prstGeom>
        </p:spPr>
      </p:pic>
      <p:sp>
        <p:nvSpPr>
          <p:cNvPr id="6" name="内容占位符 1"/>
          <p:cNvSpPr txBox="1">
            <a:spLocks/>
          </p:cNvSpPr>
          <p:nvPr/>
        </p:nvSpPr>
        <p:spPr bwMode="auto">
          <a:xfrm>
            <a:off x="360854" y="2773946"/>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December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1938</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asked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Winton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Prague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escaping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Nazis.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1938</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一位朋友邀请温顿来布拉格帮助那些正逃离纳粹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迫害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的人们。</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356;FounderCES"/>
          <p:cNvPicPr/>
          <p:nvPr/>
        </p:nvPicPr>
        <p:blipFill>
          <a:blip r:embed="rId3"/>
          <a:stretch>
            <a:fillRect/>
          </a:stretch>
        </p:blipFill>
        <p:spPr>
          <a:xfrm>
            <a:off x="5375126" y="2564904"/>
            <a:ext cx="6471576" cy="425544"/>
          </a:xfrm>
          <a:prstGeom prst="rect">
            <a:avLst/>
          </a:prstGeom>
        </p:spPr>
      </p:pic>
      <p:pic>
        <p:nvPicPr>
          <p:cNvPr id="9" name="图片 8"/>
          <p:cNvPicPr>
            <a:picLocks noChangeAspect="1"/>
          </p:cNvPicPr>
          <p:nvPr/>
        </p:nvPicPr>
        <p:blipFill>
          <a:blip r:embed="rId4">
            <a:clrChange>
              <a:clrFrom>
                <a:srgbClr val="FFFFFF"/>
              </a:clrFrom>
              <a:clrTo>
                <a:srgbClr val="FFFFFF">
                  <a:alpha val="0"/>
                </a:srgbClr>
              </a:clrTo>
            </a:clrChange>
          </a:blip>
          <a:stretch>
            <a:fillRect/>
          </a:stretch>
        </p:blipFill>
        <p:spPr>
          <a:xfrm>
            <a:off x="367777" y="869798"/>
            <a:ext cx="11478926" cy="367510"/>
          </a:xfrm>
          <a:prstGeom prst="rect">
            <a:avLst/>
          </a:prstGeom>
        </p:spPr>
      </p:pic>
    </p:spTree>
    <p:extLst>
      <p:ext uri="{BB962C8B-B14F-4D97-AF65-F5344CB8AC3E}">
        <p14:creationId xmlns:p14="http://schemas.microsoft.com/office/powerpoint/2010/main" val="235821173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44873"/>
            <a:ext cx="11485848" cy="2792239"/>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the aid of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的帮助下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one’s aid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帮助某人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succeeded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completely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method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discovered.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借助于自己发现的一种全新的方法</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他获得了成功。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Whenever</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trouble,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aid.</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每当我处于困境时</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她都会来帮我。</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1836912"/>
            <a:ext cx="879819" cy="298464"/>
          </a:xfrm>
          <a:prstGeom prst="rect">
            <a:avLst/>
          </a:prstGeom>
        </p:spPr>
      </p:pic>
    </p:spTree>
    <p:extLst>
      <p:ext uri="{BB962C8B-B14F-4D97-AF65-F5344CB8AC3E}">
        <p14:creationId xmlns:p14="http://schemas.microsoft.com/office/powerpoint/2010/main" val="366737924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indent="170180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aid/assist/help</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1.aid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为正式用词，主要指帮助他人脱离危险或战胜困难，侧重强者对急需帮助的弱者的帮助。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2.assist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强调在提供帮助时，以受助者为主，所给的帮助起第二位或从属的作用。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3.help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为最普通用词，含义广泛，可以指一般性的或迫切需要的帮助，侧重积极地为他人提供物质、精神或其他方面的帮助。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good dictionary can aid language learning.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一部好词典有助于语言学习。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nurse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assisted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doctor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operating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room.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护士在手术室帮助医生。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watch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你本可帮助我的。为什么只坐在一旁瞧着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易混辨析.eps" descr="id:2147487724;FounderCES"/>
          <p:cNvPicPr/>
          <p:nvPr/>
        </p:nvPicPr>
        <p:blipFill>
          <a:blip r:embed="rId2"/>
          <a:stretch>
            <a:fillRect/>
          </a:stretch>
        </p:blipFill>
        <p:spPr>
          <a:xfrm>
            <a:off x="360854" y="871055"/>
            <a:ext cx="1700639" cy="396460"/>
          </a:xfrm>
          <a:prstGeom prst="rect">
            <a:avLst/>
          </a:prstGeom>
        </p:spPr>
      </p:pic>
    </p:spTree>
    <p:extLst>
      <p:ext uri="{BB962C8B-B14F-4D97-AF65-F5344CB8AC3E}">
        <p14:creationId xmlns:p14="http://schemas.microsoft.com/office/powerpoint/2010/main" val="119250303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major</a:t>
            </a:r>
            <a:r>
              <a:rPr lang="en-US" altLang="zh-CN">
                <a:solidFill>
                  <a:srgbClr val="25477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重要的</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主要的</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专业</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主修课程</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主修</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楷体" panose="02010609060101010101" pitchFamily="49" charset="-122"/>
                <a:cs typeface="Times New Roman" panose="02020603050405020304" pitchFamily="18" charset="0"/>
              </a:rPr>
              <a:t>某专业的</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学生</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主修</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696905"/>
            <a:ext cx="11485848" cy="691664"/>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Major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Achievements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Awards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主要成就和奖</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487863"/>
            <a:ext cx="6471576" cy="425544"/>
          </a:xfrm>
          <a:prstGeom prst="rect">
            <a:avLst/>
          </a:prstGeom>
        </p:spPr>
      </p:pic>
      <p:sp>
        <p:nvSpPr>
          <p:cNvPr id="6" name="矩形 5"/>
          <p:cNvSpPr/>
          <p:nvPr/>
        </p:nvSpPr>
        <p:spPr>
          <a:xfrm>
            <a:off x="360854" y="2532960"/>
            <a:ext cx="11485848" cy="3416320"/>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major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factor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decision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stay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leave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usually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professional.</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决定留下还是离开的主要因素通常是职业发展。</a:t>
            </a:r>
            <a:endParaRPr lang="en-US" altLang="zh-CN" sz="2400" b="0" dirty="0" smtClean="0">
              <a:solidFill>
                <a:srgbClr val="000000"/>
              </a:solidFill>
              <a:ea typeface="Times New Roman" panose="02020603050405020304" pitchFamily="18" charset="0"/>
              <a:cs typeface="Times New Roman" panose="02020603050405020304" pitchFamily="18" charset="0"/>
            </a:endParaRPr>
          </a:p>
          <a:p>
            <a:pPr algn="just">
              <a:lnSpc>
                <a:spcPct val="150000"/>
              </a:lnSpc>
              <a:spcAft>
                <a:spcPts val="0"/>
              </a:spcAft>
            </a:pPr>
            <a:r>
              <a:rPr lang="en-US" altLang="zh-CN" sz="2400" b="0" dirty="0" smtClean="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past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three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years,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have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majored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Computer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Science.</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在过去的三年里</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我的专业一直是计算机科学。</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English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majors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would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asked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explore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roots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language.</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英语专业的学生会被要求探究语言的根源。</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623233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917211"/>
            <a:ext cx="11485848" cy="1684244"/>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majority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大多数，多数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majority of/a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majority of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大多数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in a/the majority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占多数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694606" y="755651"/>
            <a:ext cx="1821926" cy="323119"/>
          </a:xfrm>
          <a:prstGeom prst="rect">
            <a:avLst/>
          </a:prstGeom>
        </p:spPr>
      </p:pic>
      <p:sp>
        <p:nvSpPr>
          <p:cNvPr id="5" name="矩形 4"/>
          <p:cNvSpPr/>
          <p:nvPr/>
        </p:nvSpPr>
        <p:spPr>
          <a:xfrm>
            <a:off x="360854" y="2708920"/>
            <a:ext cx="11485848" cy="2862322"/>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majority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people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interviewed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prefer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TV</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radio.</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大多数接受采访的人都喜欢看电视多于听收音机。</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WeChat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available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vast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majority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countries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around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world.</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微信在世界上的大多数国家都可以使用。</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Britain,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women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majority.</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在英国</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女性占多数。</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4965262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obtain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获得</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得到</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696905"/>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Obtained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Drug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Certificate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qinghaosu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issued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Ministry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Health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获得中国卫生部颁发的青蒿素新药证书</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487863"/>
            <a:ext cx="6471576" cy="425544"/>
          </a:xfrm>
          <a:prstGeom prst="rect">
            <a:avLst/>
          </a:prstGeom>
        </p:spPr>
      </p:pic>
      <p:sp>
        <p:nvSpPr>
          <p:cNvPr id="6" name="矩形 5"/>
          <p:cNvSpPr/>
          <p:nvPr/>
        </p:nvSpPr>
        <p:spPr>
          <a:xfrm>
            <a:off x="360854" y="2996952"/>
            <a:ext cx="11485848" cy="1130246"/>
          </a:xfrm>
          <a:prstGeom prst="rect">
            <a:avLst/>
          </a:prstGeom>
        </p:spPr>
        <p:txBody>
          <a:bodyPr wrap="square">
            <a:spAutoFit/>
          </a:bodyPr>
          <a:lstStyle/>
          <a:p>
            <a:pPr algn="just">
              <a:lnSpc>
                <a:spcPct val="150000"/>
              </a:lnSpc>
              <a:spcAft>
                <a:spcPts val="0"/>
              </a:spcAft>
            </a:pPr>
            <a:r>
              <a:rPr lang="en-US" altLang="zh-CN" sz="2400" b="0">
                <a:solidFill>
                  <a:srgbClr val="000000"/>
                </a:solidFill>
                <a:ea typeface="Times New Roman" panose="02020603050405020304" pitchFamily="18" charset="0"/>
                <a:cs typeface="Times New Roman" panose="02020603050405020304" pitchFamily="18" charset="0"/>
              </a:rPr>
              <a:t>·</a:t>
            </a:r>
            <a:r>
              <a:rPr lang="en-US" altLang="zh-CN" sz="2400" b="0">
                <a:solidFill>
                  <a:srgbClr val="000000"/>
                </a:solidFill>
                <a:cs typeface="Times New Roman" panose="02020603050405020304" pitchFamily="18" charset="0"/>
              </a:rPr>
              <a:t>Only</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with</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mass</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direct</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action</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will</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we</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obtain</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such</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change.</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只有采取大规模直接行动</a:t>
            </a:r>
            <a:r>
              <a:rPr lang="zh-CN" altLang="zh-CN" sz="2400" b="0">
                <a:solidFill>
                  <a:srgbClr val="000000"/>
                </a:solidFill>
                <a:cs typeface="Times New Roman" panose="02020603050405020304" pitchFamily="18" charset="0"/>
              </a:rPr>
              <a:t>，</a:t>
            </a:r>
            <a:r>
              <a:rPr lang="zh-CN" altLang="zh-CN" sz="2400" b="0">
                <a:solidFill>
                  <a:srgbClr val="000000"/>
                </a:solidFill>
                <a:ea typeface="楷体" panose="02010609060101010101" pitchFamily="49" charset="-122"/>
                <a:cs typeface="Times New Roman" panose="02020603050405020304" pitchFamily="18" charset="0"/>
              </a:rPr>
              <a:t>我们才会取得这样的改变。</a:t>
            </a:r>
            <a:endParaRPr lang="zh-CN" altLang="zh-CN" sz="1050" b="0">
              <a:solidFill>
                <a:srgbClr val="000000"/>
              </a:solidFill>
              <a:cs typeface="Times New Roman" panose="02020603050405020304" pitchFamily="18" charset="0"/>
            </a:endParaRPr>
          </a:p>
        </p:txBody>
      </p:sp>
    </p:spTree>
    <p:extLst>
      <p:ext uri="{BB962C8B-B14F-4D97-AF65-F5344CB8AC3E}">
        <p14:creationId xmlns:p14="http://schemas.microsoft.com/office/powerpoint/2010/main" val="15926985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764704"/>
            <a:ext cx="11485848" cy="3416320"/>
          </a:xfrm>
          <a:solidFill>
            <a:schemeClr val="bg1"/>
          </a:solidFill>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contributed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number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articles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magazine.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她给这家杂志撰写了一些稿件</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Natural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disasters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obviously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contributed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continent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economic</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crisis.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很显然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自然灾害是造成该大陆经济危机的原因之一。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Vehicles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considered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major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contributor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pollution.</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车辆尾气被认为是造成空气污染的一个主要原因。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regular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contributor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children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magazines.</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他经常为儿童刊物写稿。</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8860472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322163"/>
          </a:xfrm>
        </p:spPr>
        <p:txBody>
          <a:bodyPr/>
          <a:lstStyle/>
          <a:p>
            <a:pPr indent="1701800" hangingPunct="0">
              <a:lnSpc>
                <a:spcPct val="130000"/>
              </a:lnSpc>
              <a:spcAft>
                <a:spcPts val="0"/>
              </a:spcAf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obtain&amp;attain</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obtain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attain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都以</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结尾，都有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获得</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的意思。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obtain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是付出努力</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得到（</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具体的东西。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attain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是付出更大努力</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获得，实现（</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achieve,accomplish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抽象的东西，如</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目标，胜利</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sports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obtain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scholarships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college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valuable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lessons.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体育运动既能帮助学生获得大学奖学金</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又能给他们上宝贵的人生课。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preferred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colleges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offered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places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condition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attain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specific</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grades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年轻人列出自己喜欢的大学</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并得到大学的入学名额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条件是他们在期末考试中取得特定的成绩。</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易混辨析.eps" descr="id:2147487724;FounderCES"/>
          <p:cNvPicPr/>
          <p:nvPr/>
        </p:nvPicPr>
        <p:blipFill>
          <a:blip r:embed="rId2"/>
          <a:stretch>
            <a:fillRect/>
          </a:stretch>
        </p:blipFill>
        <p:spPr>
          <a:xfrm>
            <a:off x="360854" y="843896"/>
            <a:ext cx="1700639" cy="396460"/>
          </a:xfrm>
          <a:prstGeom prst="rect">
            <a:avLst/>
          </a:prstGeom>
        </p:spPr>
      </p:pic>
    </p:spTree>
    <p:extLst>
      <p:ext uri="{BB962C8B-B14F-4D97-AF65-F5344CB8AC3E}">
        <p14:creationId xmlns:p14="http://schemas.microsoft.com/office/powerpoint/2010/main" val="207883660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340768"/>
            <a:ext cx="11485848" cy="1130246"/>
          </a:xfrm>
        </p:spPr>
        <p:txBody>
          <a:bodyPr/>
          <a:lstStyle/>
          <a:p>
            <a:pPr hangingPunct="0">
              <a:spcAft>
                <a:spcPts val="0"/>
              </a:spcAft>
            </a:pPr>
            <a:r>
              <a:rPr lang="en-US" altLang="zh-CN" b="1"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理解</a:t>
            </a:r>
            <a:r>
              <a:rPr lang="zh-CN" altLang="zh-CN"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D8657B"/>
                </a:solidFill>
                <a:latin typeface="Times New Roman" panose="02020603050405020304" pitchFamily="18" charset="0"/>
                <a:ea typeface="楷体" panose="02010609060101010101" pitchFamily="49" charset="-122"/>
                <a:cs typeface="Times New Roman" panose="02020603050405020304" pitchFamily="18" charset="0"/>
              </a:rPr>
              <a:t>人</a:t>
            </a:r>
            <a:r>
              <a:rPr lang="zh-CN" altLang="zh-CN"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D8657B"/>
                </a:solidFill>
                <a:latin typeface="Times New Roman" panose="02020603050405020304" pitchFamily="18" charset="0"/>
                <a:ea typeface="楷体" panose="02010609060101010101" pitchFamily="49" charset="-122"/>
                <a:cs typeface="Times New Roman" panose="02020603050405020304" pitchFamily="18" charset="0"/>
              </a:rPr>
              <a:t>动物或植物</a:t>
            </a:r>
            <a:r>
              <a:rPr lang="zh-CN" altLang="zh-CN"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摄入</a:t>
            </a:r>
            <a:r>
              <a:rPr lang="zh-CN" altLang="zh-CN"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吸收</a:t>
            </a:r>
            <a:r>
              <a:rPr lang="zh-CN" altLang="zh-CN"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欺骗</a:t>
            </a:r>
            <a:r>
              <a:rPr lang="zh-CN" altLang="zh-CN"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收留</a:t>
            </a:r>
            <a:r>
              <a:rPr lang="zh-CN" altLang="zh-CN"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收容</a:t>
            </a:r>
            <a:r>
              <a:rPr lang="zh-CN" altLang="zh-CN"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D8657B"/>
                </a:solidFill>
                <a:latin typeface="Times New Roman" panose="02020603050405020304" pitchFamily="18" charset="0"/>
                <a:ea typeface="楷体" panose="02010609060101010101" pitchFamily="49" charset="-122"/>
                <a:cs typeface="Times New Roman" panose="02020603050405020304" pitchFamily="18" charset="0"/>
              </a:rPr>
              <a:t>尤指无家可归者或逃难者</a:t>
            </a:r>
            <a:r>
              <a:rPr lang="zh-CN" altLang="zh-CN"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XB3.eps" descr="id:2147486412;FounderCES"/>
          <p:cNvPicPr/>
          <p:nvPr/>
        </p:nvPicPr>
        <p:blipFill>
          <a:blip r:embed="rId2"/>
          <a:stretch>
            <a:fillRect/>
          </a:stretch>
        </p:blipFill>
        <p:spPr>
          <a:xfrm>
            <a:off x="378066" y="876581"/>
            <a:ext cx="2004897" cy="385407"/>
          </a:xfrm>
          <a:prstGeom prst="rect">
            <a:avLst/>
          </a:prstGeom>
        </p:spPr>
      </p:pic>
      <p:sp>
        <p:nvSpPr>
          <p:cNvPr id="5" name="内容占位符 1"/>
          <p:cNvSpPr txBox="1">
            <a:spLocks/>
          </p:cNvSpPr>
          <p:nvPr/>
        </p:nvSpPr>
        <p:spPr bwMode="auto">
          <a:xfrm>
            <a:off x="360854" y="2739261"/>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journal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contained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photographs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names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children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addresses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families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日志中有孩子们的照片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名字以及收留他们的家庭地址</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3"/>
          <a:stretch>
            <a:fillRect/>
          </a:stretch>
        </p:blipFill>
        <p:spPr>
          <a:xfrm>
            <a:off x="5375126" y="2530219"/>
            <a:ext cx="6471576" cy="425544"/>
          </a:xfrm>
          <a:prstGeom prst="rect">
            <a:avLst/>
          </a:prstGeom>
        </p:spPr>
      </p:pic>
      <p:sp>
        <p:nvSpPr>
          <p:cNvPr id="7" name="矩形 6"/>
          <p:cNvSpPr/>
          <p:nvPr/>
        </p:nvSpPr>
        <p:spPr>
          <a:xfrm>
            <a:off x="360854" y="4049012"/>
            <a:ext cx="11485848" cy="168424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Trees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take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carbon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dioxide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give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out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oxygen.</a:t>
            </a:r>
            <a:r>
              <a:rPr lang="zh-CN" altLang="zh-CN" sz="2400" b="0" dirty="0">
                <a:solidFill>
                  <a:srgbClr val="000000"/>
                </a:solidFill>
                <a:ea typeface="楷体" panose="02010609060101010101" pitchFamily="49" charset="-122"/>
                <a:cs typeface="Times New Roman" panose="02020603050405020304" pitchFamily="18" charset="0"/>
              </a:rPr>
              <a:t>树木吸收二氧化碳并释放出氧气。</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you</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don</a:t>
            </a:r>
            <a:r>
              <a:rPr lang="en-US" altLang="zh-CN" sz="2400" b="0" dirty="0">
                <a:solidFill>
                  <a:srgbClr val="000000"/>
                </a:solidFill>
                <a:ea typeface="楷体" panose="02010609060101010101" pitchFamily="49" charset="-122"/>
                <a:cs typeface="Times New Roman" panose="02020603050405020304" pitchFamily="18" charset="0"/>
              </a:rPr>
              <a:t>’</a:t>
            </a:r>
            <a:r>
              <a:rPr lang="en-US" altLang="zh-CN" sz="2400" b="0" dirty="0">
                <a:solidFill>
                  <a:srgbClr val="000000"/>
                </a:solidFill>
                <a:cs typeface="Times New Roman" panose="02020603050405020304" pitchFamily="18" charset="0"/>
              </a:rPr>
              <a:t>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take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enough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food,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you</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feel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weak</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get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easily.</a:t>
            </a:r>
            <a:r>
              <a:rPr lang="zh-CN" altLang="zh-CN" sz="2400" b="0" dirty="0">
                <a:solidFill>
                  <a:srgbClr val="000000"/>
                </a:solidFill>
                <a:ea typeface="楷体" panose="02010609060101010101" pitchFamily="49" charset="-122"/>
                <a:cs typeface="Times New Roman" panose="02020603050405020304" pitchFamily="18" charset="0"/>
              </a:rPr>
              <a:t>如果你没有摄取足够的食物</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你可能会感到虚弱</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容易生病。</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65511813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98871"/>
            <a:ext cx="11485848" cy="2238241"/>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several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minutes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before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过了几分钟我才理解他在说什么。</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promise.</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我们被他的诺言欺骗了。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homeless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boy.</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他很善良</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收留了一个无家可归的男孩。</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554376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pass</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away</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逝世</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谢世</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消失</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消逝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696905"/>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Nicholas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Winton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away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106.</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尼古拉斯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温顿于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日去世</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享年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106</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岁。</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487863"/>
            <a:ext cx="6471576" cy="425544"/>
          </a:xfrm>
          <a:prstGeom prst="rect">
            <a:avLst/>
          </a:prstGeom>
        </p:spPr>
      </p:pic>
      <p:sp>
        <p:nvSpPr>
          <p:cNvPr id="6" name="矩形 5"/>
          <p:cNvSpPr/>
          <p:nvPr/>
        </p:nvSpPr>
        <p:spPr>
          <a:xfrm>
            <a:off x="360854" y="2996952"/>
            <a:ext cx="11485848" cy="1684244"/>
          </a:xfrm>
          <a:prstGeom prst="rect">
            <a:avLst/>
          </a:prstGeom>
        </p:spPr>
        <p:txBody>
          <a:bodyPr wrap="square">
            <a:spAutoFit/>
          </a:bodyPr>
          <a:lstStyle/>
          <a:p>
            <a:pPr algn="just">
              <a:lnSpc>
                <a:spcPct val="150000"/>
              </a:lnSpc>
              <a:spcAft>
                <a:spcPts val="0"/>
              </a:spcAft>
            </a:pPr>
            <a:r>
              <a:rPr lang="en-US" altLang="zh-CN" sz="2400" b="0">
                <a:solidFill>
                  <a:srgbClr val="000000"/>
                </a:solidFill>
                <a:ea typeface="Times New Roman" panose="02020603050405020304" pitchFamily="18" charset="0"/>
                <a:cs typeface="Times New Roman" panose="02020603050405020304" pitchFamily="18" charset="0"/>
              </a:rPr>
              <a:t>·</a:t>
            </a:r>
            <a:r>
              <a:rPr lang="en-US" altLang="zh-CN" sz="2400" b="0">
                <a:solidFill>
                  <a:srgbClr val="000000"/>
                </a:solidFill>
                <a:cs typeface="Times New Roman" panose="02020603050405020304" pitchFamily="18" charset="0"/>
              </a:rPr>
              <a:t>He</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unfortunately</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passed</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away</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last</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year.</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他去年不幸逝世。</a:t>
            </a:r>
            <a:endParaRPr lang="zh-CN" altLang="zh-CN" sz="1050" b="0">
              <a:solidFill>
                <a:srgbClr val="000000"/>
              </a:solidFill>
              <a:cs typeface="Times New Roman" panose="02020603050405020304" pitchFamily="18" charset="0"/>
            </a:endParaRPr>
          </a:p>
          <a:p>
            <a:pPr algn="just">
              <a:lnSpc>
                <a:spcPct val="150000"/>
              </a:lnSpc>
              <a:spcAft>
                <a:spcPts val="0"/>
              </a:spcAft>
            </a:pPr>
            <a:r>
              <a:rPr lang="en-US" altLang="zh-CN" sz="2400" b="0">
                <a:solidFill>
                  <a:srgbClr val="000000"/>
                </a:solidFill>
                <a:ea typeface="Times New Roman" panose="02020603050405020304" pitchFamily="18" charset="0"/>
                <a:cs typeface="Times New Roman" panose="02020603050405020304" pitchFamily="18" charset="0"/>
              </a:rPr>
              <a:t>·</a:t>
            </a:r>
            <a:r>
              <a:rPr lang="en-US" altLang="zh-CN" sz="2400" b="0">
                <a:solidFill>
                  <a:srgbClr val="000000"/>
                </a:solidFill>
                <a:cs typeface="Times New Roman" panose="02020603050405020304" pitchFamily="18" charset="0"/>
              </a:rPr>
              <a:t>The</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cold</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weather</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will</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pass</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away</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within</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a</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few</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days.</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寒冷的天气在几天之内就会过去。</a:t>
            </a:r>
            <a:endParaRPr lang="zh-CN" altLang="zh-CN" sz="1050" b="0">
              <a:solidFill>
                <a:srgbClr val="000000"/>
              </a:solidFill>
              <a:cs typeface="Times New Roman" panose="02020603050405020304" pitchFamily="18" charset="0"/>
            </a:endParaRPr>
          </a:p>
          <a:p>
            <a:pPr algn="just">
              <a:lnSpc>
                <a:spcPct val="150000"/>
              </a:lnSpc>
              <a:spcAft>
                <a:spcPts val="0"/>
              </a:spcAft>
            </a:pPr>
            <a:r>
              <a:rPr lang="en-US" altLang="zh-CN" sz="2400" b="0">
                <a:solidFill>
                  <a:srgbClr val="000000"/>
                </a:solidFill>
                <a:ea typeface="Times New Roman" panose="02020603050405020304" pitchFamily="18" charset="0"/>
                <a:cs typeface="Times New Roman" panose="02020603050405020304" pitchFamily="18" charset="0"/>
              </a:rPr>
              <a:t>·</a:t>
            </a:r>
            <a:r>
              <a:rPr lang="en-US" altLang="zh-CN" sz="2400" b="0">
                <a:solidFill>
                  <a:srgbClr val="000000"/>
                </a:solidFill>
                <a:cs typeface="Times New Roman" panose="02020603050405020304" pitchFamily="18" charset="0"/>
              </a:rPr>
              <a:t>Many</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of</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these</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customs</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have</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passed</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away.</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这些风俗有很多已经消失了。</a:t>
            </a:r>
            <a:endParaRPr lang="zh-CN" altLang="zh-CN" sz="1050" b="0">
              <a:solidFill>
                <a:srgbClr val="000000"/>
              </a:solidFill>
              <a:cs typeface="Times New Roman" panose="02020603050405020304" pitchFamily="18" charset="0"/>
            </a:endParaRPr>
          </a:p>
        </p:txBody>
      </p:sp>
    </p:spTree>
    <p:extLst>
      <p:ext uri="{BB962C8B-B14F-4D97-AF65-F5344CB8AC3E}">
        <p14:creationId xmlns:p14="http://schemas.microsoft.com/office/powerpoint/2010/main" val="395634562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917211"/>
            <a:ext cx="11485848" cy="4524315"/>
          </a:xfrm>
          <a:solidFill>
            <a:srgbClr val="E6E1EF"/>
          </a:solidFill>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有关的其他短语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 on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传递；继续下去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 out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失去知觉；昏过去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 over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越过；忽略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 off</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顺利举行；停止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 through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）；经历；遭受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 by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 down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一代代沿传下来</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694606" y="755651"/>
            <a:ext cx="1821926" cy="323119"/>
          </a:xfrm>
          <a:prstGeom prst="rect">
            <a:avLst/>
          </a:prstGeom>
        </p:spPr>
      </p:pic>
    </p:spTree>
    <p:extLst>
      <p:ext uri="{BB962C8B-B14F-4D97-AF65-F5344CB8AC3E}">
        <p14:creationId xmlns:p14="http://schemas.microsoft.com/office/powerpoint/2010/main" val="12876501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98871"/>
            <a:ext cx="11485848" cy="2238241"/>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almost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他痛得快要昏死过去了。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industry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through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period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change.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该行业正经历一场变革。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Three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weeks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三个星期过去了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而她没有打电话过来。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stories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generation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next.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这些故事世代相传。</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6359337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1"/>
              <p:cNvSpPr>
                <a:spLocks noGrp="1"/>
              </p:cNvSpPr>
              <p:nvPr>
                <p:ph idx="1"/>
              </p:nvPr>
            </p:nvSpPr>
            <p:spPr>
              <a:xfrm>
                <a:off x="360854" y="1414517"/>
                <a:ext cx="11485848" cy="1692899"/>
              </a:xfrm>
              <a:solidFill>
                <a:srgbClr val="FCE2D0"/>
              </a:solidFill>
            </p:spPr>
            <p:txBody>
              <a:bodyPr/>
              <a:lstStyle/>
              <a:p>
                <a:pPr hangingPunct="0">
                  <a:spcAft>
                    <a:spcPts val="0"/>
                  </a:spcAft>
                </a:pP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On</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leaving</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school</m:t>
                            </m:r>
                          </m:e>
                        </m:bar>
                      </m:e>
                      <m:lim>
                        <m:r>
                          <a:rPr lang="zh-CN"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时间状语</m:t>
                        </m:r>
                      </m:lim>
                    </m:limLow>
                  </m:oMath>
                </a14:m>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Winton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worked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banks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Germany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France.</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一毕业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温顿就先后在德国和法国的银行工作。</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1"/>
              <p:cNvSpPr>
                <a:spLocks noGrp="1" noRot="1" noChangeAspect="1" noMove="1" noResize="1" noEditPoints="1" noAdjustHandles="1" noChangeArrowheads="1" noChangeShapeType="1" noTextEdit="1"/>
              </p:cNvSpPr>
              <p:nvPr>
                <p:ph idx="1"/>
              </p:nvPr>
            </p:nvSpPr>
            <p:spPr>
              <a:xfrm>
                <a:off x="360854" y="1414517"/>
                <a:ext cx="11485848" cy="1692899"/>
              </a:xfrm>
              <a:blipFill>
                <a:blip r:embed="rId2"/>
                <a:stretch>
                  <a:fillRect l="-796" r="-849" b="-6115"/>
                </a:stretch>
              </a:blipFill>
            </p:spPr>
            <p:txBody>
              <a:bodyPr/>
              <a:lstStyle/>
              <a:p>
                <a:r>
                  <a:rPr lang="zh-CN" altLang="en-US">
                    <a:noFill/>
                  </a:rPr>
                  <a:t> </a:t>
                </a:r>
              </a:p>
            </p:txBody>
          </p:sp>
        </mc:Fallback>
      </mc:AlternateContent>
      <p:pic>
        <p:nvPicPr>
          <p:cNvPr id="4" name="XB4.eps" descr="id:2147486447;FounderCES"/>
          <p:cNvPicPr/>
          <p:nvPr/>
        </p:nvPicPr>
        <p:blipFill>
          <a:blip r:embed="rId3"/>
          <a:stretch>
            <a:fillRect/>
          </a:stretch>
        </p:blipFill>
        <p:spPr>
          <a:xfrm>
            <a:off x="360854" y="876581"/>
            <a:ext cx="1998409" cy="385407"/>
          </a:xfrm>
          <a:prstGeom prst="rect">
            <a:avLst/>
          </a:prstGeom>
        </p:spPr>
      </p:pic>
      <p:sp>
        <p:nvSpPr>
          <p:cNvPr id="5" name="内容占位符 1"/>
          <p:cNvSpPr txBox="1">
            <a:spLocks/>
          </p:cNvSpPr>
          <p:nvPr/>
        </p:nvSpPr>
        <p:spPr bwMode="auto">
          <a:xfrm>
            <a:off x="360854" y="321297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987425">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此句主干是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“Winton worked”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leaving school”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为时间状语。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13.eps" descr="id:2147486454;FounderCES"/>
          <p:cNvPicPr/>
          <p:nvPr/>
        </p:nvPicPr>
        <p:blipFill>
          <a:blip r:embed="rId4"/>
          <a:stretch>
            <a:fillRect/>
          </a:stretch>
        </p:blipFill>
        <p:spPr>
          <a:xfrm>
            <a:off x="394015" y="3405015"/>
            <a:ext cx="912981" cy="298464"/>
          </a:xfrm>
          <a:prstGeom prst="rect">
            <a:avLst/>
          </a:prstGeom>
        </p:spPr>
      </p:pic>
    </p:spTree>
    <p:extLst>
      <p:ext uri="{BB962C8B-B14F-4D97-AF65-F5344CB8AC3E}">
        <p14:creationId xmlns:p14="http://schemas.microsoft.com/office/powerpoint/2010/main" val="424453646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917211"/>
            <a:ext cx="11485848" cy="2112886"/>
          </a:xfrm>
          <a:solidFill>
            <a:srgbClr val="E6E1EF"/>
          </a:solidFill>
        </p:spPr>
        <p:txBody>
          <a:bodyPr/>
          <a:lstStyle/>
          <a:p>
            <a:pPr hangingPunct="0">
              <a:lnSpc>
                <a:spcPct val="130000"/>
              </a:lnSpc>
              <a:spcAft>
                <a:spcPts val="0"/>
              </a:spcAft>
            </a:pPr>
            <a:endParaRPr lang="en-US" altLang="zh-CN" sz="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on/upon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刚一做某事（</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结构：介词＋动名词（</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或者表示动作的名词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功能：相当于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soon as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引导的时间状语从句。这个结构表示它所表达的动作刚一发生或完成，句子谓语所表达的动作便接着发生。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694606" y="755651"/>
            <a:ext cx="1821926" cy="323119"/>
          </a:xfrm>
          <a:prstGeom prst="rect">
            <a:avLst/>
          </a:prstGeom>
        </p:spPr>
      </p:pic>
      <p:sp>
        <p:nvSpPr>
          <p:cNvPr id="6" name="矩形 5"/>
          <p:cNvSpPr/>
          <p:nvPr/>
        </p:nvSpPr>
        <p:spPr>
          <a:xfrm>
            <a:off x="360854" y="3171791"/>
            <a:ext cx="11485848" cy="2921505"/>
          </a:xfrm>
          <a:prstGeom prst="rect">
            <a:avLst/>
          </a:prstGeom>
        </p:spPr>
        <p:txBody>
          <a:bodyPr wrap="square">
            <a:spAutoFit/>
          </a:bodyPr>
          <a:lstStyle/>
          <a:p>
            <a:pPr algn="just">
              <a:lnSpc>
                <a:spcPct val="13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arriving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village,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these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college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students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went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help</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farmers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with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their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work.</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这些大学生一到村里就去帮助农民工作。</a:t>
            </a:r>
            <a:endParaRPr lang="zh-CN" altLang="zh-CN" sz="1050" b="0" dirty="0">
              <a:solidFill>
                <a:srgbClr val="000000"/>
              </a:solidFill>
              <a:cs typeface="Times New Roman" panose="02020603050405020304" pitchFamily="18" charset="0"/>
            </a:endParaRPr>
          </a:p>
          <a:p>
            <a:pPr algn="just">
              <a:lnSpc>
                <a:spcPct val="130000"/>
              </a:lnSpc>
              <a:spcAft>
                <a:spcPts val="0"/>
              </a:spcAft>
            </a:pP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As soon as they arrived at the village, these college students went to help the farmers with their work. </a:t>
            </a:r>
            <a:endParaRPr lang="zh-CN" altLang="zh-CN" sz="1050" b="0" dirty="0">
              <a:solidFill>
                <a:srgbClr val="000000"/>
              </a:solidFill>
              <a:cs typeface="Times New Roman" panose="02020603050405020304" pitchFamily="18" charset="0"/>
            </a:endParaRPr>
          </a:p>
          <a:p>
            <a:pPr algn="dist">
              <a:lnSpc>
                <a:spcPct val="130000"/>
              </a:lnSpc>
              <a:spcAft>
                <a:spcPts val="0"/>
              </a:spcAft>
            </a:pPr>
            <a:r>
              <a:rPr lang="zh-CN" altLang="zh-CN" sz="2400" b="0" spc="-100" dirty="0">
                <a:solidFill>
                  <a:srgbClr val="000000"/>
                </a:solidFill>
                <a:cs typeface="Times New Roman" panose="02020603050405020304" pitchFamily="18" charset="0"/>
              </a:rPr>
              <a:t>＝</a:t>
            </a:r>
            <a:r>
              <a:rPr lang="en-US" altLang="zh-CN" sz="2400" b="0" spc="-100" dirty="0">
                <a:solidFill>
                  <a:srgbClr val="000000"/>
                </a:solidFill>
                <a:cs typeface="Times New Roman" panose="02020603050405020304" pitchFamily="18" charset="0"/>
              </a:rPr>
              <a:t>On their arrival at the village, these college students went to help the farmers with their work</a:t>
            </a:r>
            <a:r>
              <a:rPr lang="en-US" altLang="zh-CN" sz="2400" b="0" spc="-100" dirty="0" smtClean="0">
                <a:solidFill>
                  <a:srgbClr val="000000"/>
                </a:solidFill>
                <a:cs typeface="Times New Roman" panose="02020603050405020304" pitchFamily="18" charset="0"/>
              </a:rPr>
              <a:t>.</a:t>
            </a:r>
          </a:p>
          <a:p>
            <a:pPr algn="just">
              <a:lnSpc>
                <a:spcPct val="130000"/>
              </a:lnSpc>
              <a:spcAft>
                <a:spcPts val="0"/>
              </a:spcAft>
            </a:pPr>
            <a:r>
              <a:rPr lang="zh-CN" altLang="zh-CN" sz="2400" b="0" dirty="0">
                <a:solidFill>
                  <a:srgbClr val="000000"/>
                </a:solidFill>
                <a:cs typeface="Times New Roman" panose="02020603050405020304" pitchFamily="18" charset="0"/>
              </a:rPr>
              <a:t>注意：</a:t>
            </a:r>
            <a:r>
              <a:rPr lang="en-US" altLang="zh-CN" sz="2400" b="0" dirty="0">
                <a:solidFill>
                  <a:srgbClr val="000000"/>
                </a:solidFill>
                <a:cs typeface="Times New Roman" panose="02020603050405020304" pitchFamily="18" charset="0"/>
              </a:rPr>
              <a:t>on/upon doing</a:t>
            </a:r>
            <a:r>
              <a:rPr lang="zh-CN" altLang="zh-CN" sz="2400" b="0" dirty="0">
                <a:solidFill>
                  <a:srgbClr val="000000"/>
                </a:solidFill>
                <a:cs typeface="Times New Roman" panose="02020603050405020304" pitchFamily="18" charset="0"/>
              </a:rPr>
              <a:t>后面句子的主语就是</a:t>
            </a:r>
            <a:r>
              <a:rPr lang="en-US" altLang="zh-CN" sz="2400" b="0" dirty="0">
                <a:solidFill>
                  <a:srgbClr val="000000"/>
                </a:solidFill>
                <a:cs typeface="Times New Roman" panose="02020603050405020304" pitchFamily="18" charset="0"/>
              </a:rPr>
              <a:t>doing </a:t>
            </a:r>
            <a:r>
              <a:rPr lang="zh-CN" altLang="zh-CN" sz="2400" b="0" dirty="0">
                <a:solidFill>
                  <a:srgbClr val="000000"/>
                </a:solidFill>
                <a:cs typeface="Times New Roman" panose="02020603050405020304" pitchFamily="18" charset="0"/>
              </a:rPr>
              <a:t>动作的发出者</a:t>
            </a:r>
            <a:r>
              <a:rPr lang="zh-CN" altLang="zh-CN" sz="2400" b="0" dirty="0" smtClean="0">
                <a:solidFill>
                  <a:srgbClr val="000000"/>
                </a:solidFill>
                <a:cs typeface="Times New Roman" panose="02020603050405020304" pitchFamily="18" charset="0"/>
              </a:rPr>
              <a:t>。</a:t>
            </a:r>
            <a:r>
              <a:rPr lang="en-US" altLang="zh-CN" sz="2400" b="0" spc="-100" dirty="0" smtClean="0">
                <a:solidFill>
                  <a:srgbClr val="000000"/>
                </a:solidFill>
                <a:cs typeface="Times New Roman" panose="02020603050405020304" pitchFamily="18" charset="0"/>
              </a:rPr>
              <a:t> </a:t>
            </a:r>
            <a:endParaRPr lang="zh-CN" altLang="zh-CN" sz="1050" b="0" spc="-1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50644693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414517"/>
            <a:ext cx="11485848" cy="1200329"/>
          </a:xfrm>
        </p:spPr>
        <p:txBody>
          <a:bodyPr/>
          <a:lstStyle/>
          <a:p>
            <a:pPr algn="ctr" hangingPunct="0">
              <a:spcAft>
                <a:spcPts val="0"/>
              </a:spcAft>
            </a:pPr>
            <a:r>
              <a:rPr lang="zh-CN" altLang="zh-CN" dirty="0">
                <a:solidFill>
                  <a:srgbClr val="68A88C"/>
                </a:solidFill>
                <a:latin typeface="Times New Roman" panose="02020603050405020304" pitchFamily="18" charset="0"/>
                <a:ea typeface="黑体" panose="02010609060101010101" pitchFamily="49" charset="-122"/>
                <a:cs typeface="Times New Roman" panose="02020603050405020304" pitchFamily="18" charset="0"/>
              </a:rPr>
              <a:t>过去分词作</a:t>
            </a:r>
            <a:r>
              <a:rPr lang="zh-CN" altLang="zh-CN" dirty="0" smtClean="0">
                <a:solidFill>
                  <a:srgbClr val="68A88C"/>
                </a:solidFill>
                <a:latin typeface="Times New Roman" panose="02020603050405020304" pitchFamily="18" charset="0"/>
                <a:ea typeface="黑体" panose="02010609060101010101" pitchFamily="49" charset="-122"/>
                <a:cs typeface="Times New Roman" panose="02020603050405020304" pitchFamily="18" charset="0"/>
              </a:rPr>
              <a:t>定语</a:t>
            </a:r>
            <a:endParaRPr lang="en-US" altLang="zh-CN" dirty="0" smtClean="0">
              <a:solidFill>
                <a:srgbClr val="68A88C"/>
              </a:solidFill>
              <a:latin typeface="Times New Roman" panose="02020603050405020304" pitchFamily="18" charset="0"/>
              <a:ea typeface="黑体" panose="02010609060101010101" pitchFamily="49" charset="-122"/>
              <a:cs typeface="Times New Roman" panose="02020603050405020304" pitchFamily="18" charset="0"/>
            </a:endParaRPr>
          </a:p>
          <a:p>
            <a:pPr indent="625475" algn="l"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过去分词作定语有前置和后置两种情况。</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语法疑难破.eps" descr="id:2147486944;FounderCES"/>
          <p:cNvPicPr/>
          <p:nvPr/>
        </p:nvPicPr>
        <p:blipFill>
          <a:blip r:embed="rId2"/>
          <a:stretch>
            <a:fillRect/>
          </a:stretch>
        </p:blipFill>
        <p:spPr>
          <a:xfrm>
            <a:off x="3513861" y="798431"/>
            <a:ext cx="5179834" cy="541707"/>
          </a:xfrm>
          <a:prstGeom prst="rect">
            <a:avLst/>
          </a:prstGeom>
        </p:spPr>
      </p:pic>
      <p:sp>
        <p:nvSpPr>
          <p:cNvPr id="5" name="内容占位符 1"/>
          <p:cNvSpPr txBox="1">
            <a:spLocks/>
          </p:cNvSpPr>
          <p:nvPr/>
        </p:nvSpPr>
        <p:spPr bwMode="auto">
          <a:xfrm>
            <a:off x="360854" y="3209073"/>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0960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单个的过去分词作定语，通常放在被修饰的名词之前，表示被动和完成意义。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及物动词的被动意义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 </a:t>
            </a: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honoured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guest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一位受尊敬的客人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u="sng">
                <a:solidFill>
                  <a:srgbClr val="000000"/>
                </a:solidFill>
                <a:uFill>
                  <a:solidFill>
                    <a:srgbClr val="E6E1EF"/>
                  </a:solidFill>
                </a:u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u="sng">
                <a:solidFill>
                  <a:srgbClr val="00ADEE"/>
                </a:solidFill>
                <a:uFill>
                  <a:solidFill>
                    <a:srgbClr val="E6E1EF"/>
                  </a:solidFill>
                </a:uFill>
                <a:latin typeface="Times New Roman" panose="02020603050405020304" pitchFamily="18" charset="0"/>
                <a:ea typeface="宋体" panose="02010600030101010101" pitchFamily="2" charset="-122"/>
                <a:cs typeface="Times New Roman" panose="02020603050405020304" pitchFamily="18" charset="0"/>
              </a:rPr>
              <a:t>injured </a:t>
            </a:r>
            <a:r>
              <a:rPr lang="en-US" altLang="zh-CN" u="sng">
                <a:solidFill>
                  <a:srgbClr val="000000"/>
                </a:solidFill>
                <a:uFill>
                  <a:solidFill>
                    <a:srgbClr val="E6E1EF"/>
                  </a:solidFill>
                </a:uFill>
                <a:latin typeface="Times New Roman" panose="02020603050405020304" pitchFamily="18" charset="0"/>
                <a:ea typeface="宋体" panose="02010600030101010101" pitchFamily="2" charset="-122"/>
                <a:cs typeface="Times New Roman" panose="02020603050405020304" pitchFamily="18" charset="0"/>
              </a:rPr>
              <a:t>workers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 now being taken good care of in the hospital.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受伤的工人现正在医院受到良好的照料。</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360855" y="2672161"/>
            <a:ext cx="2133951" cy="462533"/>
          </a:xfrm>
          <a:prstGeom prst="rect">
            <a:avLst/>
          </a:prstGeom>
        </p:spPr>
      </p:pic>
      <p:sp>
        <p:nvSpPr>
          <p:cNvPr id="7" name="矩形 6"/>
          <p:cNvSpPr/>
          <p:nvPr/>
        </p:nvSpPr>
        <p:spPr>
          <a:xfrm>
            <a:off x="360854" y="2567499"/>
            <a:ext cx="2040943" cy="576248"/>
          </a:xfrm>
          <a:prstGeom prst="rect">
            <a:avLst/>
          </a:prstGeom>
        </p:spPr>
        <p:txBody>
          <a:bodyPr wrap="none">
            <a:spAutoFit/>
          </a:bodyPr>
          <a:lstStyle/>
          <a:p>
            <a:pPr>
              <a:lnSpc>
                <a:spcPct val="150000"/>
              </a:lnSpc>
              <a:spcAft>
                <a:spcPts val="0"/>
              </a:spcAft>
            </a:pPr>
            <a:r>
              <a:rPr lang="zh-CN" altLang="zh-CN" sz="2400">
                <a:solidFill>
                  <a:schemeClr val="bg1"/>
                </a:solidFill>
                <a:ea typeface="黑体" panose="02010609060101010101" pitchFamily="49" charset="-122"/>
                <a:cs typeface="Times New Roman" panose="02020603050405020304" pitchFamily="18" charset="0"/>
              </a:rPr>
              <a:t>一</a:t>
            </a:r>
            <a:r>
              <a:rPr lang="zh-CN" altLang="zh-CN" sz="2400">
                <a:solidFill>
                  <a:schemeClr val="bg1"/>
                </a:solidFill>
                <a:cs typeface="Times New Roman" panose="02020603050405020304" pitchFamily="18" charset="0"/>
              </a:rPr>
              <a:t>、</a:t>
            </a:r>
            <a:r>
              <a:rPr lang="zh-CN" altLang="zh-CN" sz="2400">
                <a:solidFill>
                  <a:schemeClr val="bg1"/>
                </a:solidFill>
                <a:ea typeface="黑体" panose="02010609060101010101" pitchFamily="49" charset="-122"/>
                <a:cs typeface="Times New Roman" panose="02020603050405020304" pitchFamily="18" charset="0"/>
              </a:rPr>
              <a:t>前置定语</a:t>
            </a:r>
            <a:endParaRPr lang="zh-CN" altLang="zh-CN" sz="1050" dirty="0">
              <a:solidFill>
                <a:schemeClr val="bg1"/>
              </a:solidFill>
              <a:cs typeface="Times New Roman" panose="02020603050405020304" pitchFamily="18" charset="0"/>
            </a:endParaRPr>
          </a:p>
        </p:txBody>
      </p:sp>
    </p:spTree>
    <p:extLst>
      <p:ext uri="{BB962C8B-B14F-4D97-AF65-F5344CB8AC3E}">
        <p14:creationId xmlns:p14="http://schemas.microsoft.com/office/powerpoint/2010/main" val="422875966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9998" y="2492896"/>
            <a:ext cx="11485848" cy="1684244"/>
          </a:xfrm>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不及物动词的完成意义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retired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teacher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一位退休的教师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are cleaning the </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fallen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leaves in the yard.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他们正在打扫院子里的落叶。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45897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relief</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减轻</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缓解</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宽心</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解脱</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救济</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696905"/>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amount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relief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comfort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experienced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sick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skin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carefully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washed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dried,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commonest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observations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made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sick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bed.</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病人在仔细清洗和干燥皮肤后所感受到的宽慰和舒适是病床旁最常见的观察结果之一。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487863"/>
            <a:ext cx="6471576" cy="425544"/>
          </a:xfrm>
          <a:prstGeom prst="rect">
            <a:avLst/>
          </a:prstGeom>
        </p:spPr>
      </p:pic>
      <p:sp>
        <p:nvSpPr>
          <p:cNvPr id="7" name="矩形 6"/>
          <p:cNvSpPr/>
          <p:nvPr/>
        </p:nvSpPr>
        <p:spPr>
          <a:xfrm>
            <a:off x="360854" y="3568948"/>
            <a:ext cx="11485848" cy="1754326"/>
          </a:xfrm>
          <a:prstGeom prst="rect">
            <a:avLst/>
          </a:prstGeom>
        </p:spPr>
        <p:txBody>
          <a:bodyPr wrap="square">
            <a:spAutoFit/>
          </a:bodyPr>
          <a:lstStyle/>
          <a:p>
            <a:pPr algn="just">
              <a:lnSpc>
                <a:spcPct val="150000"/>
              </a:lnSpc>
              <a:spcAft>
                <a:spcPts val="0"/>
              </a:spcAft>
            </a:pPr>
            <a:r>
              <a:rPr lang="en-US" altLang="zh-CN" sz="2400" b="0" spc="-100" dirty="0">
                <a:solidFill>
                  <a:srgbClr val="000000"/>
                </a:solidFill>
                <a:ea typeface="Times New Roman" panose="02020603050405020304" pitchFamily="18" charset="0"/>
                <a:cs typeface="Times New Roman" panose="02020603050405020304" pitchFamily="18" charset="0"/>
              </a:rPr>
              <a:t>·</a:t>
            </a:r>
            <a:r>
              <a:rPr lang="en-US" altLang="zh-CN" sz="2400" b="0" spc="-100" dirty="0">
                <a:solidFill>
                  <a:srgbClr val="000000"/>
                </a:solidFill>
                <a:cs typeface="Times New Roman" panose="02020603050405020304" pitchFamily="18" charset="0"/>
              </a:rPr>
              <a:t>It</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was</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a</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relief</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to</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be</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able</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to</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talk</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to</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someone</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about</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it.</a:t>
            </a:r>
            <a:r>
              <a:rPr lang="zh-CN" altLang="zh-CN" sz="2400" b="0" spc="-100" dirty="0">
                <a:solidFill>
                  <a:srgbClr val="000000"/>
                </a:solidFill>
                <a:ea typeface="楷体" panose="02010609060101010101" pitchFamily="49" charset="-122"/>
                <a:cs typeface="Times New Roman" panose="02020603050405020304" pitchFamily="18" charset="0"/>
              </a:rPr>
              <a:t>能和别人谈谈这件事</a:t>
            </a:r>
            <a:r>
              <a:rPr lang="zh-CN" altLang="zh-CN" sz="2400" b="0" spc="-100" dirty="0">
                <a:solidFill>
                  <a:srgbClr val="000000"/>
                </a:solidFill>
                <a:cs typeface="Times New Roman" panose="02020603050405020304" pitchFamily="18" charset="0"/>
              </a:rPr>
              <a:t>，</a:t>
            </a:r>
            <a:r>
              <a:rPr lang="zh-CN" altLang="zh-CN" sz="2400" b="0" spc="-100" dirty="0">
                <a:solidFill>
                  <a:srgbClr val="000000"/>
                </a:solidFill>
                <a:ea typeface="楷体" panose="02010609060101010101" pitchFamily="49" charset="-122"/>
                <a:cs typeface="Times New Roman" panose="02020603050405020304" pitchFamily="18" charset="0"/>
              </a:rPr>
              <a:t>感到舒心多了。</a:t>
            </a:r>
            <a:endParaRPr lang="zh-CN" altLang="zh-CN" sz="1050" b="0" spc="-10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Relief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agencies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stepping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up</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efforts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provide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food,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shelter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agricultural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equipment.</a:t>
            </a:r>
            <a:r>
              <a:rPr lang="zh-CN" altLang="zh-CN" sz="2400" b="0" dirty="0">
                <a:solidFill>
                  <a:srgbClr val="000000"/>
                </a:solidFill>
                <a:ea typeface="楷体" panose="02010609060101010101" pitchFamily="49" charset="-122"/>
                <a:cs typeface="Times New Roman" panose="02020603050405020304" pitchFamily="18" charset="0"/>
              </a:rPr>
              <a:t>救济机构正加大力度提供食物</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住所和农用器械。</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45491302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414517"/>
            <a:ext cx="11485848" cy="4524315"/>
          </a:xfrm>
        </p:spPr>
        <p:txBody>
          <a:bodyPr/>
          <a:lstStyle/>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后置定语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过去分词短语作定语时，通常放在被修饰的名词之后，它的作用相当于一个定语从句。如：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will be the best novel of its kind </a:t>
            </a:r>
            <a:r>
              <a:rPr lang="en-US" altLang="zh-CN" u="sng" dirty="0">
                <a:solidFill>
                  <a:srgbClr val="000000"/>
                </a:solidFill>
                <a:uFill>
                  <a:solidFill>
                    <a:srgbClr val="E6E1EF"/>
                  </a:solidFill>
                </a:uFill>
                <a:latin typeface="Times New Roman" panose="02020603050405020304" pitchFamily="18" charset="0"/>
                <a:ea typeface="宋体" panose="02010600030101010101" pitchFamily="2" charset="-122"/>
                <a:cs typeface="Times New Roman" panose="02020603050405020304" pitchFamily="18" charset="0"/>
              </a:rPr>
              <a:t>ever </a:t>
            </a:r>
            <a:r>
              <a:rPr lang="en-US" altLang="zh-CN" u="sng" dirty="0">
                <a:solidFill>
                  <a:srgbClr val="00ADEE"/>
                </a:solidFill>
                <a:uFill>
                  <a:solidFill>
                    <a:srgbClr val="E6E1EF"/>
                  </a:solidFill>
                </a:uFill>
                <a:latin typeface="Times New Roman" panose="02020603050405020304" pitchFamily="18" charset="0"/>
                <a:ea typeface="宋体" panose="02010600030101010101" pitchFamily="2" charset="-122"/>
                <a:cs typeface="Times New Roman" panose="02020603050405020304" pitchFamily="18" charset="0"/>
              </a:rPr>
              <a:t>written</a:t>
            </a:r>
            <a:r>
              <a:rPr lang="en-US" altLang="zh-CN" u="sng" dirty="0">
                <a:solidFill>
                  <a:srgbClr val="000000"/>
                </a:solidFill>
                <a:uFill>
                  <a:solidFill>
                    <a:srgbClr val="E6E1E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这将是这类小说中写得最好的。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will be the best novel of its kind that has ever been written.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 were the so-called guests </a:t>
            </a:r>
            <a:r>
              <a:rPr lang="en-US" altLang="zh-CN" u="sng" dirty="0">
                <a:solidFill>
                  <a:srgbClr val="00ADEE"/>
                </a:solidFill>
                <a:uFill>
                  <a:solidFill>
                    <a:srgbClr val="E6E1EF"/>
                  </a:solidFill>
                </a:uFill>
                <a:latin typeface="Times New Roman" panose="02020603050405020304" pitchFamily="18" charset="0"/>
                <a:ea typeface="宋体" panose="02010600030101010101" pitchFamily="2" charset="-122"/>
                <a:cs typeface="Times New Roman" panose="02020603050405020304" pitchFamily="18" charset="0"/>
              </a:rPr>
              <a:t>invited</a:t>
            </a:r>
            <a:r>
              <a:rPr lang="en-US" altLang="zh-CN" u="sng" dirty="0">
                <a:solidFill>
                  <a:srgbClr val="000000"/>
                </a:solidFill>
                <a:uFill>
                  <a:solidFill>
                    <a:srgbClr val="E6E1EF"/>
                  </a:solidFill>
                </a:uFill>
                <a:latin typeface="Times New Roman" panose="02020603050405020304" pitchFamily="18" charset="0"/>
                <a:ea typeface="宋体" panose="02010600030101010101" pitchFamily="2" charset="-122"/>
                <a:cs typeface="Times New Roman" panose="02020603050405020304" pitchFamily="18" charset="0"/>
              </a:rPr>
              <a:t> to your party last night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昨晚被邀请参加你的晚会的那些所谓的客人是谁呀？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 were the so-called guests who had been invited to your party last night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60854" y="838018"/>
            <a:ext cx="2205960" cy="462533"/>
          </a:xfrm>
          <a:prstGeom prst="rect">
            <a:avLst/>
          </a:prstGeom>
        </p:spPr>
      </p:pic>
      <p:sp>
        <p:nvSpPr>
          <p:cNvPr id="5" name="矩形 4"/>
          <p:cNvSpPr/>
          <p:nvPr/>
        </p:nvSpPr>
        <p:spPr>
          <a:xfrm>
            <a:off x="396475" y="742409"/>
            <a:ext cx="2117887" cy="576248"/>
          </a:xfrm>
          <a:prstGeom prst="rect">
            <a:avLst/>
          </a:prstGeom>
        </p:spPr>
        <p:txBody>
          <a:bodyPr wrap="none">
            <a:spAutoFit/>
          </a:bodyPr>
          <a:lstStyle/>
          <a:p>
            <a:pPr algn="just">
              <a:lnSpc>
                <a:spcPct val="150000"/>
              </a:lnSpc>
              <a:spcAft>
                <a:spcPts val="0"/>
              </a:spcAft>
            </a:pPr>
            <a:r>
              <a:rPr lang="zh-CN" altLang="zh-CN" sz="2400">
                <a:solidFill>
                  <a:schemeClr val="bg1"/>
                </a:solidFill>
                <a:ea typeface="黑体" panose="02010609060101010101" pitchFamily="49" charset="-122"/>
                <a:cs typeface="Times New Roman" panose="02020603050405020304" pitchFamily="18" charset="0"/>
              </a:rPr>
              <a:t>二</a:t>
            </a:r>
            <a:r>
              <a:rPr lang="zh-CN" altLang="zh-CN" sz="2400">
                <a:solidFill>
                  <a:schemeClr val="bg1"/>
                </a:solidFill>
                <a:cs typeface="Times New Roman" panose="02020603050405020304" pitchFamily="18" charset="0"/>
              </a:rPr>
              <a:t>、</a:t>
            </a:r>
            <a:r>
              <a:rPr lang="zh-CN" altLang="zh-CN" sz="2400">
                <a:solidFill>
                  <a:schemeClr val="bg1"/>
                </a:solidFill>
                <a:ea typeface="黑体" panose="02010609060101010101" pitchFamily="49" charset="-122"/>
                <a:cs typeface="Times New Roman" panose="02020603050405020304" pitchFamily="18" charset="0"/>
              </a:rPr>
              <a:t>后置定语 </a:t>
            </a:r>
            <a:endParaRPr lang="zh-CN" altLang="zh-CN" sz="1050">
              <a:solidFill>
                <a:schemeClr val="bg1"/>
              </a:solidFill>
              <a:cs typeface="Times New Roman" panose="02020603050405020304" pitchFamily="18" charset="0"/>
            </a:endParaRPr>
          </a:p>
        </p:txBody>
      </p:sp>
    </p:spTree>
    <p:extLst>
      <p:ext uri="{BB962C8B-B14F-4D97-AF65-F5344CB8AC3E}">
        <p14:creationId xmlns:p14="http://schemas.microsoft.com/office/powerpoint/2010/main" val="383620004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990581"/>
            <a:ext cx="11485848" cy="2792239"/>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学科核心素养是学科育人价值的集中体现，是学生通过学科学习而逐步形成的正确价值观念、必备品格和关键能力。英语学科的核心素养包括语言能力、思维品质、文化意识和学习能力。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本文讲述了作者在地铁上帮助了一个被噎住的女性，虽然没帮上大忙，但是对方还是感谢了作者，让作者认识到行动胜于无为。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核心素养通.eps" descr="id:2147487007;FounderCES"/>
          <p:cNvPicPr/>
          <p:nvPr/>
        </p:nvPicPr>
        <p:blipFill>
          <a:blip r:embed="rId2"/>
          <a:stretch>
            <a:fillRect/>
          </a:stretch>
        </p:blipFill>
        <p:spPr>
          <a:xfrm>
            <a:off x="3513861" y="798431"/>
            <a:ext cx="5179834" cy="541707"/>
          </a:xfrm>
          <a:prstGeom prst="rect">
            <a:avLst/>
          </a:prstGeom>
        </p:spPr>
      </p:pic>
      <p:pic>
        <p:nvPicPr>
          <p:cNvPr id="5" name="素养解读.eps" descr="id:2147487014;FounderCES"/>
          <p:cNvPicPr/>
          <p:nvPr/>
        </p:nvPicPr>
        <p:blipFill>
          <a:blip r:embed="rId3"/>
          <a:stretch>
            <a:fillRect/>
          </a:stretch>
        </p:blipFill>
        <p:spPr>
          <a:xfrm>
            <a:off x="2084474" y="1472989"/>
            <a:ext cx="8038608" cy="384740"/>
          </a:xfrm>
          <a:prstGeom prst="rect">
            <a:avLst/>
          </a:prstGeom>
        </p:spPr>
      </p:pic>
    </p:spTree>
    <p:extLst>
      <p:ext uri="{BB962C8B-B14F-4D97-AF65-F5344CB8AC3E}">
        <p14:creationId xmlns:p14="http://schemas.microsoft.com/office/powerpoint/2010/main" val="122903767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5947"/>
          </a:xfrm>
        </p:spPr>
        <p:txBody>
          <a:bodyPr/>
          <a:lstStyle/>
          <a:p>
            <a:pPr hangingPunct="0">
              <a:spcAft>
                <a:spcPts val="0"/>
              </a:spcAft>
            </a:pP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主题</a:t>
            </a:r>
            <a:r>
              <a:rPr lang="zh-CN" altLang="zh-CN" dirty="0">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AC7D9F"/>
                </a:solidFill>
                <a:latin typeface="Times New Roman" panose="02020603050405020304" pitchFamily="18" charset="0"/>
                <a:ea typeface="楷体" panose="02010609060101010101" pitchFamily="49" charset="-122"/>
                <a:cs typeface="Times New Roman" panose="02020603050405020304" pitchFamily="18" charset="0"/>
              </a:rPr>
              <a:t>帮助他人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学科素养</a:t>
            </a:r>
            <a:r>
              <a:rPr lang="zh-CN" altLang="zh-CN" dirty="0">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AC7D9F"/>
                </a:solidFill>
                <a:latin typeface="Times New Roman" panose="02020603050405020304" pitchFamily="18" charset="0"/>
                <a:ea typeface="楷体" panose="02010609060101010101" pitchFamily="49" charset="-122"/>
                <a:cs typeface="Times New Roman" panose="02020603050405020304" pitchFamily="18" charset="0"/>
              </a:rPr>
              <a:t>文化意识和思维品质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难度系数</a:t>
            </a:r>
            <a:r>
              <a:rPr lang="zh-CN" altLang="zh-CN" dirty="0">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AC7D9F"/>
                </a:solidFill>
                <a:latin typeface="Segoe UI Symbol" panose="020B0502040204020203" pitchFamily="34" charset="0"/>
                <a:ea typeface="Times New Roman" panose="02020603050405020304" pitchFamily="18" charset="0"/>
                <a:cs typeface="Segoe UI Symbol" panose="020B0502040204020203" pitchFamily="34"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I was nine, my best friend nearly choked to death on a gobstopper, a type of hard candy. After several attempts, she coughed up the candy. I haven’t had a gobstopper since and I have carried with me a fear of seeing that scene again. Sadly, as I discovered this week, lightning can strike twice.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was getting off a tube train in London when I noticed a woman coughing. I slowed down, watching her carefully. I had learned that coughing is rarely a sign that something is 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erribly wrong. Suddenly, the woman stopped coughing, her eyes widened and she bent over. </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8415405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I went over to ask if she was OK, she looked up at me, panicked, and pointed to her back. I started hitting her back and screaming for help. Despite having watched a few videos, I was terrified that I wouldn’t be able to correctly perform the Heimlich, a first-aid method, and that I would have to walk away with guilt for her death. But it was just the two of us, alone at an underground station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if I didn’t try to help, no one would. Thankfully, much like with my friend, after a few sharp hits, whatever had been stuck in her throat came loose. She thanked me, almost embarrassed, and walked up to the lift. I followed behind her, shaking, with tears in my eyes.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9697248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325882"/>
          </a:xfrm>
        </p:spPr>
        <p:txBody>
          <a:bodyPr/>
          <a:lstStyle/>
          <a:p>
            <a:pPr indent="609600"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the time we reached the lift, we had both calmed down. She took my hands and thanked me again before disappearing. She might have been fine without my hurried hits on her back—I may not have actually saved her life—but at least she knew that someone, a stranger whom she would never see again, cared.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experience also taught me about the bystander effect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where people assume others to be available during an emergency, direct help from others is far less likely to happen, leading to inaction. I get it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fear of making things worse, especially if you have no medical training, is real. Research suggests that when a “medically competent” person is assumed to be available during an emergency, direct help from others is far less likely to occur. Sometimes, though, regardless of who else could be nearby, it may be useful to get involved. So it was with the coughing woman on the tube.</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573967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1"/>
              <p:cNvSpPr>
                <a:spLocks noGrp="1"/>
              </p:cNvSpPr>
              <p:nvPr>
                <p:ph idx="1"/>
              </p:nvPr>
            </p:nvSpPr>
            <p:spPr>
              <a:xfrm>
                <a:off x="360854" y="1342509"/>
                <a:ext cx="11485848" cy="3206968"/>
              </a:xfrm>
              <a:solidFill>
                <a:srgbClr val="FCE2D0"/>
              </a:solidFill>
            </p:spPr>
            <p:txBody>
              <a:bodyPr/>
              <a:lstStyle/>
              <a:p>
                <a:pPr algn="dist"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Despite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watched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videos,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terrified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thatIwouldn</m:t>
                            </m:r>
                            <m:r>
                              <m:rPr>
                                <m:nor/>
                              </m:rP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tbeabletocorrectly</m:t>
                            </m:r>
                          </m:e>
                        </m:bar>
                      </m:e>
                      <m:lim>
                        <m:r>
                          <m:rPr>
                            <m:nor/>
                          </m:rPr>
                          <a:rPr lang="zh-CN" altLang="zh-CN">
                            <a:solidFill>
                              <a:srgbClr val="00ADEE"/>
                            </a:solidFill>
                            <a:latin typeface="楷体" panose="02010609060101010101" pitchFamily="49" charset="-122"/>
                            <a:ea typeface="楷体" panose="02010609060101010101" pitchFamily="49" charset="-122"/>
                            <a:cs typeface="Times New Roman" panose="02020603050405020304" pitchFamily="18" charset="0"/>
                          </a:rPr>
                          <m:t>宾语从句</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1</m:t>
                        </m:r>
                      </m:lim>
                    </m:limLow>
                  </m:oMath>
                </a14:m>
                <a:r>
                  <a:rPr lang="en-US" altLang="zh-CN" dirty="0">
                    <a:solidFill>
                      <a:srgbClr val="00ADEE"/>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perform</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the</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Heimlich</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a</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first</m:t>
                            </m:r>
                            <m:r>
                              <a:rPr lang="en-US" altLang="zh-CN" i="1">
                                <a:solidFill>
                                  <a:srgbClr val="00ADEE"/>
                                </a:solidFill>
                                <a:latin typeface="Cambria Math" panose="02040503050406030204" pitchFamily="18" charset="0"/>
                                <a:ea typeface="宋体" panose="02010600030101010101" pitchFamily="2" charset="-122"/>
                                <a:cs typeface="Times New Roman" panose="02020603050405020304" pitchFamily="18" charset="0"/>
                              </a:rPr>
                              <m:t>−</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aid</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method</m:t>
                            </m:r>
                          </m:e>
                        </m:bar>
                      </m:e>
                      <m:lim>
                        <m:r>
                          <a:rPr lang="en-US" altLang="zh-CN" b="0" i="1" smtClean="0">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lim>
                    </m:limLow>
                  </m:oMath>
                </a14:m>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14:m>
                  <m:oMath xmlns:m="http://schemas.openxmlformats.org/officeDocument/2006/math">
                    <m:limLow>
                      <m:limLowPr>
                        <m:ctrlPr>
                          <a:rPr lang="zh-CN" altLang="zh-CN" i="1" spc="-100">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spc="-100">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spc="-100">
                                <a:solidFill>
                                  <a:srgbClr val="F08100"/>
                                </a:solidFill>
                                <a:latin typeface="Cambria Math" panose="02040503050406030204" pitchFamily="18" charset="0"/>
                                <a:ea typeface="宋体" panose="02010600030101010101" pitchFamily="2" charset="-122"/>
                                <a:cs typeface="Times New Roman" panose="02020603050405020304" pitchFamily="18" charset="0"/>
                              </a:rPr>
                              <m:t>that</m:t>
                            </m:r>
                            <m:r>
                              <a:rPr lang="en-US" altLang="zh-CN" spc="-100">
                                <a:solidFill>
                                  <a:srgbClr val="F081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spc="-100">
                                <a:solidFill>
                                  <a:srgbClr val="F08100"/>
                                </a:solidFill>
                                <a:latin typeface="Cambria Math" panose="02040503050406030204" pitchFamily="18" charset="0"/>
                                <a:ea typeface="宋体" panose="02010600030101010101" pitchFamily="2" charset="-122"/>
                                <a:cs typeface="Times New Roman" panose="02020603050405020304" pitchFamily="18" charset="0"/>
                              </a:rPr>
                              <m:t>I</m:t>
                            </m:r>
                            <m:r>
                              <m:rPr>
                                <m:nor/>
                              </m:rPr>
                              <a:rPr lang="en-US" altLang="zh-CN" spc="-100">
                                <a:solidFill>
                                  <a:srgbClr val="F08100"/>
                                </a:solidFill>
                                <a:latin typeface="Times New Roman" panose="02020603050405020304" pitchFamily="18" charset="0"/>
                                <a:ea typeface="宋体" panose="02010600030101010101" pitchFamily="2" charset="-122"/>
                              </a:rPr>
                              <m:t> </m:t>
                            </m:r>
                            <m:r>
                              <m:rPr>
                                <m:sty m:val="p"/>
                              </m:rPr>
                              <a:rPr lang="en-US" altLang="zh-CN" spc="-100">
                                <a:solidFill>
                                  <a:srgbClr val="F08100"/>
                                </a:solidFill>
                                <a:latin typeface="Cambria Math" panose="02040503050406030204" pitchFamily="18" charset="0"/>
                                <a:ea typeface="宋体" panose="02010600030101010101" pitchFamily="2" charset="-122"/>
                                <a:cs typeface="Times New Roman" panose="02020603050405020304" pitchFamily="18" charset="0"/>
                              </a:rPr>
                              <m:t>would</m:t>
                            </m:r>
                            <m:r>
                              <m:rPr>
                                <m:nor/>
                              </m:rPr>
                              <a:rPr lang="en-US" altLang="zh-CN" spc="-100">
                                <a:solidFill>
                                  <a:srgbClr val="F08100"/>
                                </a:solidFill>
                                <a:latin typeface="Times New Roman" panose="02020603050405020304" pitchFamily="18" charset="0"/>
                                <a:ea typeface="宋体" panose="02010600030101010101" pitchFamily="2" charset="-122"/>
                              </a:rPr>
                              <m:t> </m:t>
                            </m:r>
                            <m:r>
                              <m:rPr>
                                <m:sty m:val="p"/>
                              </m:rPr>
                              <a:rPr lang="en-US" altLang="zh-CN" spc="-100">
                                <a:solidFill>
                                  <a:srgbClr val="F08100"/>
                                </a:solidFill>
                                <a:latin typeface="Cambria Math" panose="02040503050406030204" pitchFamily="18" charset="0"/>
                                <a:ea typeface="宋体" panose="02010600030101010101" pitchFamily="2" charset="-122"/>
                                <a:cs typeface="Times New Roman" panose="02020603050405020304" pitchFamily="18" charset="0"/>
                              </a:rPr>
                              <m:t>have</m:t>
                            </m:r>
                            <m:r>
                              <m:rPr>
                                <m:nor/>
                              </m:rPr>
                              <a:rPr lang="en-US" altLang="zh-CN" spc="-100">
                                <a:solidFill>
                                  <a:srgbClr val="F08100"/>
                                </a:solidFill>
                                <a:latin typeface="Times New Roman" panose="02020603050405020304" pitchFamily="18" charset="0"/>
                                <a:ea typeface="宋体" panose="02010600030101010101" pitchFamily="2" charset="-122"/>
                              </a:rPr>
                              <m:t> </m:t>
                            </m:r>
                            <m:r>
                              <m:rPr>
                                <m:sty m:val="p"/>
                              </m:rPr>
                              <a:rPr lang="en-US" altLang="zh-CN" spc="-100">
                                <a:solidFill>
                                  <a:srgbClr val="F08100"/>
                                </a:solidFill>
                                <a:latin typeface="Cambria Math" panose="02040503050406030204" pitchFamily="18" charset="0"/>
                                <a:ea typeface="宋体" panose="02010600030101010101" pitchFamily="2" charset="-122"/>
                                <a:cs typeface="Times New Roman" panose="02020603050405020304" pitchFamily="18" charset="0"/>
                              </a:rPr>
                              <m:t>to</m:t>
                            </m:r>
                            <m:r>
                              <m:rPr>
                                <m:nor/>
                              </m:rPr>
                              <a:rPr lang="en-US" altLang="zh-CN" spc="-100">
                                <a:solidFill>
                                  <a:srgbClr val="F08100"/>
                                </a:solidFill>
                                <a:latin typeface="Times New Roman" panose="02020603050405020304" pitchFamily="18" charset="0"/>
                                <a:ea typeface="宋体" panose="02010600030101010101" pitchFamily="2" charset="-122"/>
                              </a:rPr>
                              <m:t> </m:t>
                            </m:r>
                            <m:r>
                              <m:rPr>
                                <m:sty m:val="p"/>
                              </m:rPr>
                              <a:rPr lang="en-US" altLang="zh-CN" spc="-100">
                                <a:solidFill>
                                  <a:srgbClr val="F08100"/>
                                </a:solidFill>
                                <a:latin typeface="Cambria Math" panose="02040503050406030204" pitchFamily="18" charset="0"/>
                                <a:ea typeface="宋体" panose="02010600030101010101" pitchFamily="2" charset="-122"/>
                                <a:cs typeface="Times New Roman" panose="02020603050405020304" pitchFamily="18" charset="0"/>
                              </a:rPr>
                              <m:t>walk</m:t>
                            </m:r>
                            <m:r>
                              <m:rPr>
                                <m:nor/>
                              </m:rPr>
                              <a:rPr lang="en-US" altLang="zh-CN" spc="-100">
                                <a:solidFill>
                                  <a:srgbClr val="F08100"/>
                                </a:solidFill>
                                <a:latin typeface="Times New Roman" panose="02020603050405020304" pitchFamily="18" charset="0"/>
                                <a:ea typeface="宋体" panose="02010600030101010101" pitchFamily="2" charset="-122"/>
                              </a:rPr>
                              <m:t> </m:t>
                            </m:r>
                            <m:r>
                              <m:rPr>
                                <m:sty m:val="p"/>
                              </m:rPr>
                              <a:rPr lang="en-US" altLang="zh-CN" spc="-100">
                                <a:solidFill>
                                  <a:srgbClr val="F08100"/>
                                </a:solidFill>
                                <a:latin typeface="Cambria Math" panose="02040503050406030204" pitchFamily="18" charset="0"/>
                                <a:ea typeface="宋体" panose="02010600030101010101" pitchFamily="2" charset="-122"/>
                                <a:cs typeface="Times New Roman" panose="02020603050405020304" pitchFamily="18" charset="0"/>
                              </a:rPr>
                              <m:t>away</m:t>
                            </m:r>
                            <m:r>
                              <m:rPr>
                                <m:nor/>
                              </m:rPr>
                              <a:rPr lang="en-US" altLang="zh-CN" spc="-100">
                                <a:solidFill>
                                  <a:srgbClr val="F08100"/>
                                </a:solidFill>
                                <a:latin typeface="Times New Roman" panose="02020603050405020304" pitchFamily="18" charset="0"/>
                                <a:ea typeface="宋体" panose="02010600030101010101" pitchFamily="2" charset="-122"/>
                              </a:rPr>
                              <m:t> </m:t>
                            </m:r>
                            <m:r>
                              <m:rPr>
                                <m:sty m:val="p"/>
                              </m:rPr>
                              <a:rPr lang="en-US" altLang="zh-CN" spc="-100">
                                <a:solidFill>
                                  <a:srgbClr val="F08100"/>
                                </a:solidFill>
                                <a:latin typeface="Cambria Math" panose="02040503050406030204" pitchFamily="18" charset="0"/>
                                <a:ea typeface="宋体" panose="02010600030101010101" pitchFamily="2" charset="-122"/>
                                <a:cs typeface="Times New Roman" panose="02020603050405020304" pitchFamily="18" charset="0"/>
                              </a:rPr>
                              <m:t>withguilt</m:t>
                            </m:r>
                            <m:r>
                              <m:rPr>
                                <m:nor/>
                              </m:rPr>
                              <a:rPr lang="en-US" altLang="zh-CN" spc="-100">
                                <a:solidFill>
                                  <a:srgbClr val="F08100"/>
                                </a:solidFill>
                                <a:latin typeface="Times New Roman" panose="02020603050405020304" pitchFamily="18" charset="0"/>
                                <a:ea typeface="宋体" panose="02010600030101010101" pitchFamily="2" charset="-122"/>
                              </a:rPr>
                              <m:t> </m:t>
                            </m:r>
                          </m:e>
                        </m:bar>
                      </m:e>
                      <m:lim>
                        <m:r>
                          <m:rPr>
                            <m:nor/>
                          </m:rPr>
                          <a:rPr lang="zh-CN" altLang="zh-CN" spc="-100">
                            <a:solidFill>
                              <a:srgbClr val="F08100"/>
                            </a:solidFill>
                            <a:ea typeface="楷体" panose="02010609060101010101" pitchFamily="49" charset="-122"/>
                            <a:cs typeface="Times New Roman" panose="02020603050405020304" pitchFamily="18" charset="0"/>
                          </a:rPr>
                          <m:t>宾语从句</m:t>
                        </m:r>
                        <m:r>
                          <a:rPr lang="en-US" altLang="zh-CN" spc="-100">
                            <a:solidFill>
                              <a:srgbClr val="F08100"/>
                            </a:solidFill>
                            <a:latin typeface="Cambria Math" panose="02040503050406030204" pitchFamily="18" charset="0"/>
                            <a:ea typeface="宋体" panose="02010600030101010101" pitchFamily="2" charset="-122"/>
                            <a:cs typeface="Times New Roman" panose="02020603050405020304" pitchFamily="18" charset="0"/>
                          </a:rPr>
                          <m:t>2</m:t>
                        </m:r>
                      </m:lim>
                    </m:limLow>
                  </m:oMath>
                </a14:m>
                <a:endParaRPr lang="en-US" altLang="zh-CN"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for</m:t>
                            </m:r>
                            <m:r>
                              <m:rPr>
                                <m:nor/>
                              </m:rP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her</m:t>
                            </m:r>
                            <m:r>
                              <m:rPr>
                                <m:nor/>
                              </m:rP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death</m:t>
                            </m:r>
                          </m:e>
                        </m:bar>
                      </m:e>
                      <m:lim>
                        <m:r>
                          <a:rPr lang="en-US" altLang="zh-CN" b="0" i="0" smtClean="0">
                            <a:solidFill>
                              <a:srgbClr val="F08100"/>
                            </a:solidFill>
                            <a:latin typeface="Cambria Math" panose="02040503050406030204" pitchFamily="18" charset="0"/>
                            <a:ea typeface="宋体" panose="02010600030101010101" pitchFamily="2" charset="-122"/>
                            <a:cs typeface="Times New Roman" panose="02020603050405020304" pitchFamily="18" charset="0"/>
                          </a:rPr>
                          <m:t> </m:t>
                        </m:r>
                      </m:lim>
                    </m:limLow>
                  </m:oMath>
                </a14:m>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1"/>
              <p:cNvSpPr>
                <a:spLocks noGrp="1" noRot="1" noChangeAspect="1" noMove="1" noResize="1" noEditPoints="1" noAdjustHandles="1" noChangeArrowheads="1" noChangeShapeType="1" noTextEdit="1"/>
              </p:cNvSpPr>
              <p:nvPr>
                <p:ph idx="1"/>
              </p:nvPr>
            </p:nvSpPr>
            <p:spPr>
              <a:xfrm>
                <a:off x="360854" y="1342509"/>
                <a:ext cx="11485848" cy="3206968"/>
              </a:xfrm>
              <a:blipFill>
                <a:blip r:embed="rId2"/>
                <a:stretch>
                  <a:fillRect l="-796" r="-531"/>
                </a:stretch>
              </a:blipFill>
            </p:spPr>
            <p:txBody>
              <a:bodyPr/>
              <a:lstStyle/>
              <a:p>
                <a:r>
                  <a:rPr lang="zh-CN" altLang="en-US">
                    <a:noFill/>
                  </a:rPr>
                  <a:t> </a:t>
                </a:r>
              </a:p>
            </p:txBody>
          </p:sp>
        </mc:Fallback>
      </mc:AlternateContent>
      <p:pic>
        <p:nvPicPr>
          <p:cNvPr id="4" name="句型解读.eps" descr="id:2147487021;FounderCES"/>
          <p:cNvPicPr/>
          <p:nvPr/>
        </p:nvPicPr>
        <p:blipFill>
          <a:blip r:embed="rId3"/>
          <a:stretch>
            <a:fillRect/>
          </a:stretch>
        </p:blipFill>
        <p:spPr>
          <a:xfrm>
            <a:off x="379506" y="902529"/>
            <a:ext cx="1697873" cy="333511"/>
          </a:xfrm>
          <a:prstGeom prst="rect">
            <a:avLst/>
          </a:prstGeom>
        </p:spPr>
      </p:pic>
    </p:spTree>
    <p:extLst>
      <p:ext uri="{BB962C8B-B14F-4D97-AF65-F5344CB8AC3E}">
        <p14:creationId xmlns:p14="http://schemas.microsoft.com/office/powerpoint/2010/main" val="73041892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992138"/>
            <a:ext cx="11485848" cy="1130246"/>
          </a:xfrm>
        </p:spPr>
        <p:txBody>
          <a:bodyPr/>
          <a:lstStyle/>
          <a:p>
            <a:pPr indent="533400"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本句中含有两个</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引导的宾语从句，且从句均为虚拟语气，表示在过去时间点对未来情况的假设，</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“Despite having watched a few videos”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为让步状语。</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分析.eps" descr="id:2147487028;FounderCES"/>
          <p:cNvPicPr/>
          <p:nvPr/>
        </p:nvPicPr>
        <p:blipFill>
          <a:blip r:embed="rId2"/>
          <a:stretch>
            <a:fillRect/>
          </a:stretch>
        </p:blipFill>
        <p:spPr>
          <a:xfrm>
            <a:off x="384123" y="2188341"/>
            <a:ext cx="534375" cy="253923"/>
          </a:xfrm>
          <a:prstGeom prst="rect">
            <a:avLst/>
          </a:prstGeom>
        </p:spPr>
      </p:pic>
      <p:sp>
        <p:nvSpPr>
          <p:cNvPr id="5" name="内容占位符 1"/>
          <p:cNvSpPr txBox="1">
            <a:spLocks/>
          </p:cNvSpPr>
          <p:nvPr/>
        </p:nvSpPr>
        <p:spPr bwMode="auto">
          <a:xfrm>
            <a:off x="360854" y="316285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53340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尽管看了一些视频，但我还是很害怕自己可能无法正确地执行海姆立克急救法，又怕她不幸离世，我只能内疚地走开。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译文.eps" descr="id:2147487035;FounderCES"/>
          <p:cNvPicPr/>
          <p:nvPr/>
        </p:nvPicPr>
        <p:blipFill>
          <a:blip r:embed="rId3"/>
          <a:stretch>
            <a:fillRect/>
          </a:stretch>
        </p:blipFill>
        <p:spPr>
          <a:xfrm>
            <a:off x="360854" y="3359054"/>
            <a:ext cx="540691" cy="253922"/>
          </a:xfrm>
          <a:prstGeom prst="rect">
            <a:avLst/>
          </a:prstGeom>
        </p:spPr>
      </p:pic>
    </p:spTree>
    <p:extLst>
      <p:ext uri="{BB962C8B-B14F-4D97-AF65-F5344CB8AC3E}">
        <p14:creationId xmlns:p14="http://schemas.microsoft.com/office/powerpoint/2010/main" val="100451712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3"/>
          <p:cNvSpPr>
            <a:spLocks noGrp="1"/>
          </p:cNvSpPr>
          <p:nvPr>
            <p:ph idx="1"/>
          </p:nvPr>
        </p:nvSpPr>
        <p:spPr>
          <a:xfrm>
            <a:off x="360854" y="2270879"/>
            <a:ext cx="11485848" cy="2238241"/>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attempt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尝试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scene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场景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strike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袭击；击打</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panic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）惊慌，惊慌失措</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sb11.eps" descr="id:2147487042;FounderCES"/>
          <p:cNvPicPr/>
          <p:nvPr/>
        </p:nvPicPr>
        <p:blipFill>
          <a:blip r:embed="rId2"/>
          <a:stretch>
            <a:fillRect/>
          </a:stretch>
        </p:blipFill>
        <p:spPr>
          <a:xfrm>
            <a:off x="360854" y="1885221"/>
            <a:ext cx="1584176" cy="368883"/>
          </a:xfrm>
          <a:prstGeom prst="rect">
            <a:avLst/>
          </a:prstGeom>
        </p:spPr>
      </p:pic>
    </p:spTree>
    <p:extLst>
      <p:ext uri="{BB962C8B-B14F-4D97-AF65-F5344CB8AC3E}">
        <p14:creationId xmlns:p14="http://schemas.microsoft.com/office/powerpoint/2010/main" val="420127491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324403"/>
            <a:ext cx="11485848" cy="3346237"/>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slow down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放慢脚步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sign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征兆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first-aid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急救的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guilt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calm down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冷静；（</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）平静下来；平息；（</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）镇定下来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 involved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参与；介入</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sb12.eps" descr="id:2147487049;FounderCES"/>
          <p:cNvPicPr/>
          <p:nvPr/>
        </p:nvPicPr>
        <p:blipFill>
          <a:blip r:embed="rId2"/>
          <a:stretch>
            <a:fillRect/>
          </a:stretch>
        </p:blipFill>
        <p:spPr>
          <a:xfrm>
            <a:off x="360854" y="872842"/>
            <a:ext cx="1582913" cy="392886"/>
          </a:xfrm>
          <a:prstGeom prst="rect">
            <a:avLst/>
          </a:prstGeom>
        </p:spPr>
      </p:pic>
    </p:spTree>
    <p:extLst>
      <p:ext uri="{BB962C8B-B14F-4D97-AF65-F5344CB8AC3E}">
        <p14:creationId xmlns:p14="http://schemas.microsoft.com/office/powerpoint/2010/main" val="17672694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416320"/>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one’s relief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令人宽心的是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in/with relief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宽心地，放心地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relief,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performance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fully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appreciated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audience,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college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令我们宽慰的是</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观众对我们的演出十分欣赏</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他们中大多数是大学生。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sighed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relief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finally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touched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safely.</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当飞机终于安全着陆时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我们大家都松了一口气。</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38159"/>
            <a:ext cx="879819" cy="298464"/>
          </a:xfrm>
          <a:prstGeom prst="rect">
            <a:avLst/>
          </a:prstGeom>
        </p:spPr>
      </p:pic>
    </p:spTree>
    <p:extLst>
      <p:ext uri="{BB962C8B-B14F-4D97-AF65-F5344CB8AC3E}">
        <p14:creationId xmlns:p14="http://schemas.microsoft.com/office/powerpoint/2010/main" val="38277114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donate</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捐赠</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捐献</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696905"/>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started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classmates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neighbours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persuaded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donate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他开始向同学和邻居寻求帮助</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并说服了他们捐了款。</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487863"/>
            <a:ext cx="6471576" cy="425544"/>
          </a:xfrm>
          <a:prstGeom prst="rect">
            <a:avLst/>
          </a:prstGeom>
        </p:spPr>
      </p:pic>
      <p:sp>
        <p:nvSpPr>
          <p:cNvPr id="7" name="矩形 6"/>
          <p:cNvSpPr/>
          <p:nvPr/>
        </p:nvSpPr>
        <p:spPr>
          <a:xfrm>
            <a:off x="360854" y="3014950"/>
            <a:ext cx="11485848" cy="2862322"/>
          </a:xfrm>
          <a:prstGeom prst="rect">
            <a:avLst/>
          </a:prstGeom>
        </p:spPr>
        <p:txBody>
          <a:bodyPr wrap="square">
            <a:spAutoFit/>
          </a:bodyPr>
          <a:lstStyle/>
          <a:p>
            <a:pPr algn="just">
              <a:lnSpc>
                <a:spcPct val="150000"/>
              </a:lnSpc>
              <a:spcAft>
                <a:spcPts val="0"/>
              </a:spcAft>
            </a:pPr>
            <a:r>
              <a:rPr lang="en-US" altLang="zh-CN" sz="2400" b="0">
                <a:solidFill>
                  <a:srgbClr val="000000"/>
                </a:solidFill>
                <a:ea typeface="Times New Roman" panose="02020603050405020304" pitchFamily="18" charset="0"/>
                <a:cs typeface="Times New Roman" panose="02020603050405020304" pitchFamily="18" charset="0"/>
              </a:rPr>
              <a:t>·</a:t>
            </a:r>
            <a:r>
              <a:rPr lang="en-US" altLang="zh-CN" sz="2400" b="0">
                <a:solidFill>
                  <a:srgbClr val="000000"/>
                </a:solidFill>
                <a:cs typeface="Times New Roman" panose="02020603050405020304" pitchFamily="18" charset="0"/>
              </a:rPr>
              <a:t>I</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found</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the</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pre-holidays</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a</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good</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time</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to</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encourage</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young</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children</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to</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donate</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less-used</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things,</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and</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it</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worked.</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我发现节前是个好时机</a:t>
            </a:r>
            <a:r>
              <a:rPr lang="zh-CN" altLang="zh-CN" sz="2400" b="0">
                <a:solidFill>
                  <a:srgbClr val="000000"/>
                </a:solidFill>
                <a:cs typeface="Times New Roman" panose="02020603050405020304" pitchFamily="18" charset="0"/>
              </a:rPr>
              <a:t>，</a:t>
            </a:r>
            <a:r>
              <a:rPr lang="zh-CN" altLang="zh-CN" sz="2400" b="0">
                <a:solidFill>
                  <a:srgbClr val="000000"/>
                </a:solidFill>
                <a:ea typeface="楷体" panose="02010609060101010101" pitchFamily="49" charset="-122"/>
                <a:cs typeface="Times New Roman" panose="02020603050405020304" pitchFamily="18" charset="0"/>
              </a:rPr>
              <a:t>可以鼓励孩子们捐赠平时不怎么用的东西</a:t>
            </a:r>
            <a:r>
              <a:rPr lang="zh-CN" altLang="zh-CN" sz="2400" b="0">
                <a:solidFill>
                  <a:srgbClr val="000000"/>
                </a:solidFill>
                <a:cs typeface="Times New Roman" panose="02020603050405020304" pitchFamily="18" charset="0"/>
              </a:rPr>
              <a:t>，</a:t>
            </a:r>
            <a:r>
              <a:rPr lang="zh-CN" altLang="zh-CN" sz="2400" b="0">
                <a:solidFill>
                  <a:srgbClr val="000000"/>
                </a:solidFill>
                <a:ea typeface="楷体" panose="02010609060101010101" pitchFamily="49" charset="-122"/>
                <a:cs typeface="Times New Roman" panose="02020603050405020304" pitchFamily="18" charset="0"/>
              </a:rPr>
              <a:t>而且很管用。</a:t>
            </a:r>
            <a:endParaRPr lang="zh-CN" altLang="zh-CN" sz="1050" b="0">
              <a:solidFill>
                <a:srgbClr val="000000"/>
              </a:solidFill>
              <a:cs typeface="Times New Roman" panose="02020603050405020304" pitchFamily="18" charset="0"/>
            </a:endParaRPr>
          </a:p>
          <a:p>
            <a:pPr algn="just">
              <a:lnSpc>
                <a:spcPct val="150000"/>
              </a:lnSpc>
              <a:spcAft>
                <a:spcPts val="0"/>
              </a:spcAft>
            </a:pPr>
            <a:r>
              <a:rPr lang="en-US" altLang="zh-CN" sz="2400" b="0">
                <a:solidFill>
                  <a:srgbClr val="000000"/>
                </a:solidFill>
                <a:ea typeface="Times New Roman" panose="02020603050405020304" pitchFamily="18" charset="0"/>
                <a:cs typeface="Times New Roman" panose="02020603050405020304" pitchFamily="18" charset="0"/>
              </a:rPr>
              <a:t>·</a:t>
            </a:r>
            <a:r>
              <a:rPr lang="en-US" altLang="zh-CN" sz="2400" b="0">
                <a:solidFill>
                  <a:srgbClr val="000000"/>
                </a:solidFill>
                <a:cs typeface="Times New Roman" panose="02020603050405020304" pitchFamily="18" charset="0"/>
              </a:rPr>
              <a:t>As</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the</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patient</a:t>
            </a:r>
            <a:r>
              <a:rPr lang="en-US" altLang="zh-CN" sz="2400" b="0">
                <a:solidFill>
                  <a:srgbClr val="000000"/>
                </a:solidFill>
                <a:ea typeface="楷体" panose="02010609060101010101" pitchFamily="49" charset="-122"/>
                <a:cs typeface="Times New Roman" panose="02020603050405020304" pitchFamily="18" charset="0"/>
              </a:rPr>
              <a:t>’</a:t>
            </a:r>
            <a:r>
              <a:rPr lang="en-US" altLang="zh-CN" sz="2400" b="0">
                <a:solidFill>
                  <a:srgbClr val="000000"/>
                </a:solidFill>
                <a:cs typeface="Times New Roman" panose="02020603050405020304" pitchFamily="18" charset="0"/>
              </a:rPr>
              <a:t>s</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life</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hung</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in</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the</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balance,</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many</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soldiers</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offered</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to</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donate</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blood.</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病人安危未定</a:t>
            </a:r>
            <a:r>
              <a:rPr lang="zh-CN" altLang="zh-CN" sz="2400" b="0">
                <a:solidFill>
                  <a:srgbClr val="000000"/>
                </a:solidFill>
                <a:cs typeface="Times New Roman" panose="02020603050405020304" pitchFamily="18" charset="0"/>
              </a:rPr>
              <a:t>，</a:t>
            </a:r>
            <a:r>
              <a:rPr lang="zh-CN" altLang="zh-CN" sz="2400" b="0">
                <a:solidFill>
                  <a:srgbClr val="000000"/>
                </a:solidFill>
                <a:ea typeface="楷体" panose="02010609060101010101" pitchFamily="49" charset="-122"/>
                <a:cs typeface="Times New Roman" panose="02020603050405020304" pitchFamily="18" charset="0"/>
              </a:rPr>
              <a:t>许多士兵自愿给他输血。</a:t>
            </a:r>
            <a:endParaRPr lang="zh-CN" altLang="zh-CN" sz="1050" b="0">
              <a:solidFill>
                <a:srgbClr val="000000"/>
              </a:solidFill>
              <a:cs typeface="Times New Roman" panose="02020603050405020304" pitchFamily="18" charset="0"/>
            </a:endParaRPr>
          </a:p>
        </p:txBody>
      </p:sp>
    </p:spTree>
    <p:extLst>
      <p:ext uri="{BB962C8B-B14F-4D97-AF65-F5344CB8AC3E}">
        <p14:creationId xmlns:p14="http://schemas.microsoft.com/office/powerpoint/2010/main" val="31390098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917211"/>
            <a:ext cx="11485848" cy="1684244"/>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donor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捐赠者；（</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血液或器官的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）捐献者</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donation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捐助；捐赠物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a donation to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捐款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694606" y="755651"/>
            <a:ext cx="1821926" cy="323119"/>
          </a:xfrm>
          <a:prstGeom prst="rect">
            <a:avLst/>
          </a:prstGeom>
        </p:spPr>
      </p:pic>
      <p:sp>
        <p:nvSpPr>
          <p:cNvPr id="6" name="矩形 5"/>
          <p:cNvSpPr/>
          <p:nvPr/>
        </p:nvSpPr>
        <p:spPr>
          <a:xfrm>
            <a:off x="360854" y="2708920"/>
            <a:ext cx="11485848" cy="230832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heart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transplant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will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take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place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soon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suitable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donor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found.</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一找到合适的捐献者就即刻进行心脏移植手术。</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receiving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their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letter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decided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make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donation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help</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their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campaign.</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收到他们的信后</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我决定资助他们的运动。</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754492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340768"/>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turn</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出席</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出现</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结果是</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原来是</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生产</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XB3.eps" descr="id:2147486412;FounderCES"/>
          <p:cNvPicPr/>
          <p:nvPr/>
        </p:nvPicPr>
        <p:blipFill>
          <a:blip r:embed="rId2"/>
          <a:stretch>
            <a:fillRect/>
          </a:stretch>
        </p:blipFill>
        <p:spPr>
          <a:xfrm>
            <a:off x="378066" y="876581"/>
            <a:ext cx="2004897" cy="385407"/>
          </a:xfrm>
          <a:prstGeom prst="rect">
            <a:avLst/>
          </a:prstGeom>
        </p:spPr>
      </p:pic>
      <p:sp>
        <p:nvSpPr>
          <p:cNvPr id="5" name="内容占位符 1"/>
          <p:cNvSpPr txBox="1">
            <a:spLocks/>
          </p:cNvSpPr>
          <p:nvPr/>
        </p:nvSpPr>
        <p:spPr bwMode="auto">
          <a:xfrm>
            <a:off x="360854" y="2197882"/>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hundreds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delighted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turned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welcome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他还看到数百名兴高采烈的学生前来欢迎他。</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3"/>
          <a:stretch>
            <a:fillRect/>
          </a:stretch>
        </p:blipFill>
        <p:spPr>
          <a:xfrm>
            <a:off x="5375126" y="1988840"/>
            <a:ext cx="6471576" cy="425544"/>
          </a:xfrm>
          <a:prstGeom prst="rect">
            <a:avLst/>
          </a:prstGeom>
        </p:spPr>
      </p:pic>
      <p:sp>
        <p:nvSpPr>
          <p:cNvPr id="7" name="矩形 6"/>
          <p:cNvSpPr/>
          <p:nvPr/>
        </p:nvSpPr>
        <p:spPr>
          <a:xfrm>
            <a:off x="360854" y="3519006"/>
            <a:ext cx="11485848" cy="2862322"/>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turned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out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that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English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become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language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science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communication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world.</a:t>
            </a:r>
            <a:r>
              <a:rPr lang="zh-CN" altLang="zh-CN" sz="2400" b="0" dirty="0">
                <a:solidFill>
                  <a:srgbClr val="000000"/>
                </a:solidFill>
                <a:ea typeface="楷体" panose="02010609060101010101" pitchFamily="49" charset="-122"/>
                <a:cs typeface="Times New Roman" panose="02020603050405020304" pitchFamily="18" charset="0"/>
              </a:rPr>
              <a:t>事实证明</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英语已成为世界科学交流中所使用的主要语言。 </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factory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turn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out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hundred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cars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day.</a:t>
            </a:r>
            <a:r>
              <a:rPr lang="zh-CN" altLang="zh-CN" sz="2400" b="0" dirty="0">
                <a:solidFill>
                  <a:srgbClr val="000000"/>
                </a:solidFill>
                <a:ea typeface="楷体" panose="02010609060101010101" pitchFamily="49" charset="-122"/>
                <a:cs typeface="Times New Roman" panose="02020603050405020304" pitchFamily="18" charset="0"/>
              </a:rPr>
              <a:t>这家工厂一天能生产</a:t>
            </a:r>
            <a:r>
              <a:rPr lang="en-US" altLang="zh-CN" sz="2400" b="0" dirty="0">
                <a:solidFill>
                  <a:srgbClr val="000000"/>
                </a:solidFill>
                <a:cs typeface="Times New Roman" panose="02020603050405020304" pitchFamily="18" charset="0"/>
              </a:rPr>
              <a:t>100</a:t>
            </a:r>
            <a:r>
              <a:rPr lang="zh-CN" altLang="zh-CN" sz="2400" b="0" dirty="0">
                <a:solidFill>
                  <a:srgbClr val="000000"/>
                </a:solidFill>
                <a:ea typeface="楷体" panose="02010609060101010101" pitchFamily="49" charset="-122"/>
                <a:cs typeface="Times New Roman" panose="02020603050405020304" pitchFamily="18" charset="0"/>
              </a:rPr>
              <a:t>辆汽车。</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school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turned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out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lot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excellent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scholars.</a:t>
            </a:r>
            <a:r>
              <a:rPr lang="zh-CN" altLang="zh-CN" sz="2400" b="0" dirty="0">
                <a:solidFill>
                  <a:srgbClr val="000000"/>
                </a:solidFill>
                <a:ea typeface="楷体" panose="02010609060101010101" pitchFamily="49" charset="-122"/>
                <a:cs typeface="Times New Roman" panose="02020603050405020304" pitchFamily="18" charset="0"/>
              </a:rPr>
              <a:t>该校培养了许多优秀的学者。</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really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expected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him</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turn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out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time.</a:t>
            </a:r>
            <a:r>
              <a:rPr lang="zh-CN" altLang="zh-CN" sz="2400" b="0" dirty="0">
                <a:solidFill>
                  <a:srgbClr val="000000"/>
                </a:solidFill>
                <a:ea typeface="楷体" panose="02010609060101010101" pitchFamily="49" charset="-122"/>
                <a:cs typeface="Times New Roman" panose="02020603050405020304" pitchFamily="18" charset="0"/>
              </a:rPr>
              <a:t>我真心期待他能准时出现。</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669236587"/>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751</TotalTime>
  <Words>4968</Words>
  <Application>Microsoft Office PowerPoint</Application>
  <PresentationFormat>自定义</PresentationFormat>
  <Paragraphs>262</Paragraphs>
  <Slides>58</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58</vt:i4>
      </vt:variant>
    </vt:vector>
  </HeadingPairs>
  <TitlesOfParts>
    <vt:vector size="69" baseType="lpstr">
      <vt:lpstr>MS Mincho</vt:lpstr>
      <vt:lpstr>黑体</vt:lpstr>
      <vt:lpstr>楷体</vt:lpstr>
      <vt:lpstr>宋体</vt:lpstr>
      <vt:lpstr>微软雅黑</vt:lpstr>
      <vt:lpstr>Arial</vt:lpstr>
      <vt:lpstr>Calibri</vt:lpstr>
      <vt:lpstr>Cambria Math</vt:lpstr>
      <vt:lpstr>Segoe UI Symbol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微软中国</cp:lastModifiedBy>
  <cp:revision>711</cp:revision>
  <dcterms:created xsi:type="dcterms:W3CDTF">2020-11-06T05:24:00Z</dcterms:created>
  <dcterms:modified xsi:type="dcterms:W3CDTF">2025-11-09T14:09:05Z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